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ato" charset="1" panose="020F0502020204030203"/>
      <p:regular r:id="rId10"/>
    </p:embeddedFont>
    <p:embeddedFont>
      <p:font typeface="Lato Bold" charset="1" panose="020F0502020204030203"/>
      <p:regular r:id="rId11"/>
    </p:embeddedFont>
    <p:embeddedFont>
      <p:font typeface="Lato Italics" charset="1" panose="020F0502020204030203"/>
      <p:regular r:id="rId12"/>
    </p:embeddedFont>
    <p:embeddedFont>
      <p:font typeface="Lato Bold Italics" charset="1" panose="020F0502020204030203"/>
      <p:regular r:id="rId13"/>
    </p:embeddedFont>
    <p:embeddedFont>
      <p:font typeface="Open Sauce" charset="1" panose="00000500000000000000"/>
      <p:regular r:id="rId14"/>
    </p:embeddedFont>
    <p:embeddedFont>
      <p:font typeface="Open Sauce Bold" charset="1" panose="00000800000000000000"/>
      <p:regular r:id="rId15"/>
    </p:embeddedFont>
    <p:embeddedFont>
      <p:font typeface="Open Sauce Italics" charset="1" panose="00000500000000000000"/>
      <p:regular r:id="rId16"/>
    </p:embeddedFont>
    <p:embeddedFont>
      <p:font typeface="Open Sauce Bold Italics" charset="1" panose="00000800000000000000"/>
      <p:regular r:id="rId17"/>
    </p:embeddedFont>
    <p:embeddedFont>
      <p:font typeface="Open Sans Bold" charset="1" panose="00000000000000000000"/>
      <p:regular r:id="rId18"/>
    </p:embeddedFont>
    <p:embeddedFont>
      <p:font typeface="Open Sans Bold Bold" charset="1" panose="00000000000000000000"/>
      <p:regular r:id="rId19"/>
    </p:embeddedFont>
    <p:embeddedFont>
      <p:font typeface="Open Sans Bold Italics" charset="1" panose="00000000000000000000"/>
      <p:regular r:id="rId20"/>
    </p:embeddedFont>
    <p:embeddedFont>
      <p:font typeface="Open Sans Bold Bold Italics" charset="1" panose="00000000000000000000"/>
      <p:regular r:id="rId21"/>
    </p:embeddedFont>
    <p:embeddedFont>
      <p:font typeface="Poppins ExtraBold" charset="1" panose="00000900000000000000"/>
      <p:regular r:id="rId22"/>
    </p:embeddedFont>
    <p:embeddedFont>
      <p:font typeface="Poppins ExtraBold Bold" charset="1" panose="00000A00000000000000"/>
      <p:regular r:id="rId23"/>
    </p:embeddedFont>
    <p:embeddedFont>
      <p:font typeface="Poppins ExtraBold Italics" charset="1" panose="00000900000000000000"/>
      <p:regular r:id="rId24"/>
    </p:embeddedFont>
    <p:embeddedFont>
      <p:font typeface="Poppins ExtraBold Bold Italics" charset="1" panose="00000A00000000000000"/>
      <p:regular r:id="rId25"/>
    </p:embeddedFont>
    <p:embeddedFont>
      <p:font typeface="Canva Sans 1" charset="1" panose="020B0503030501040103"/>
      <p:regular r:id="rId26"/>
    </p:embeddedFont>
    <p:embeddedFont>
      <p:font typeface="Canva Sans 1 Bold" charset="1" panose="020B0803030501040103"/>
      <p:regular r:id="rId27"/>
    </p:embeddedFont>
    <p:embeddedFont>
      <p:font typeface="Canva Sans 1 Italics" charset="1" panose="020B0503030501040103"/>
      <p:regular r:id="rId28"/>
    </p:embeddedFont>
    <p:embeddedFont>
      <p:font typeface="Canva Sans 1 Bold Italics" charset="1" panose="020B0803030501040103"/>
      <p:regular r:id="rId29"/>
    </p:embeddedFont>
    <p:embeddedFont>
      <p:font typeface="Canva Sans 2" charset="1" panose="020B0503030501040103"/>
      <p:regular r:id="rId30"/>
    </p:embeddedFont>
    <p:embeddedFont>
      <p:font typeface="Canva Sans 2 Bold" charset="1" panose="020B0803030501040103"/>
      <p:regular r:id="rId31"/>
    </p:embeddedFont>
    <p:embeddedFont>
      <p:font typeface="Canva Sans 2 Italics" charset="1" panose="020B0503030501040103"/>
      <p:regular r:id="rId32"/>
    </p:embeddedFont>
    <p:embeddedFont>
      <p:font typeface="Canva Sans 2 Bold Italics" charset="1" panose="020B0803030501040103"/>
      <p:regular r:id="rId33"/>
    </p:embeddedFont>
    <p:embeddedFont>
      <p:font typeface="Eczar SemiBold" charset="1" panose="02000603040300000004"/>
      <p:regular r:id="rId34"/>
    </p:embeddedFont>
    <p:embeddedFont>
      <p:font typeface="Eczar SemiBold Bold" charset="1" panose="020006030403000000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gif" Type="http://schemas.openxmlformats.org/officeDocument/2006/relationships/image"/><Relationship Id="rId6" Target="../media/image5.gif"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gif"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gif"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5.jpeg" Type="http://schemas.openxmlformats.org/officeDocument/2006/relationships/image"/><Relationship Id="rId5" Target="https://en.wikipedia.org/wiki/Logistic_regression#:~:text=Binary%20logistic%20regression%20is%20used%20to%20predict%20the%20odds%20of%20being%20a%20case%20based%20on%20the%20values%20of%20the%20independent%20variables%20(predictors).%20The%20odds%20are%20defined%20as%20the%20probability%20that%20a%20particular%20outcome%20is%20a%20case%20divided%20by%20the%20probability%20that%20it%20is%20a%20noninstance." TargetMode="External" Type="http://schemas.openxmlformats.org/officeDocument/2006/relationships/hyperlink"/></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2B4A9D"/>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163269"/>
            <a:ext cx="6164339" cy="6164339"/>
            <a:chOff x="0" y="0"/>
            <a:chExt cx="1913890" cy="1913890"/>
          </a:xfrm>
        </p:grpSpPr>
        <p:sp>
          <p:nvSpPr>
            <p:cNvPr name="Freeform 7" id="7"/>
            <p:cNvSpPr/>
            <p:nvPr/>
          </p:nvSpPr>
          <p:spPr>
            <a:xfrm flipH="false" flipV="false">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pic>
        <p:nvPicPr>
          <p:cNvPr name="Picture 8" id="8"/>
          <p:cNvPicPr>
            <a:picLocks noChangeAspect="true"/>
          </p:cNvPicPr>
          <p:nvPr/>
        </p:nvPicPr>
        <p:blipFill>
          <a:blip r:embed="rId2">
            <a:alphaModFix amt="6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134433" y="1004889"/>
            <a:ext cx="12993464" cy="2102579"/>
          </a:xfrm>
          <a:prstGeom prst="rect">
            <a:avLst/>
          </a:prstGeom>
        </p:spPr>
      </p:pic>
      <p:grpSp>
        <p:nvGrpSpPr>
          <p:cNvPr name="Group 9" id="9"/>
          <p:cNvGrpSpPr/>
          <p:nvPr/>
        </p:nvGrpSpPr>
        <p:grpSpPr>
          <a:xfrm rot="0">
            <a:off x="0" y="0"/>
            <a:ext cx="541602" cy="10287000"/>
            <a:chOff x="0" y="0"/>
            <a:chExt cx="157867" cy="2998468"/>
          </a:xfrm>
        </p:grpSpPr>
        <p:sp>
          <p:nvSpPr>
            <p:cNvPr name="Freeform 10" id="10"/>
            <p:cNvSpPr/>
            <p:nvPr/>
          </p:nvSpPr>
          <p:spPr>
            <a:xfrm flipH="false" flipV="false">
              <a:off x="0" y="0"/>
              <a:ext cx="157867" cy="2998468"/>
            </a:xfrm>
            <a:custGeom>
              <a:avLst/>
              <a:gdLst/>
              <a:ahLst/>
              <a:cxnLst/>
              <a:rect r="r" b="b" t="t" l="l"/>
              <a:pathLst>
                <a:path h="2998468" w="157867">
                  <a:moveTo>
                    <a:pt x="0" y="0"/>
                  </a:moveTo>
                  <a:lnTo>
                    <a:pt x="157867" y="0"/>
                  </a:lnTo>
                  <a:lnTo>
                    <a:pt x="157867" y="2998468"/>
                  </a:lnTo>
                  <a:lnTo>
                    <a:pt x="0" y="2998468"/>
                  </a:lnTo>
                  <a:close/>
                </a:path>
              </a:pathLst>
            </a:custGeom>
            <a:solidFill>
              <a:srgbClr val="2B4A9D"/>
            </a:solidFill>
          </p:spPr>
        </p:sp>
      </p:grpSp>
      <p:pic>
        <p:nvPicPr>
          <p:cNvPr name="Picture 11" id="11"/>
          <p:cNvPicPr>
            <a:picLocks noChangeAspect="true"/>
          </p:cNvPicPr>
          <p:nvPr/>
        </p:nvPicPr>
        <p:blipFill>
          <a:blip r:embed="rId4"/>
          <a:srcRect l="0" t="0" r="0" b="0"/>
          <a:stretch>
            <a:fillRect/>
          </a:stretch>
        </p:blipFill>
        <p:spPr>
          <a:xfrm flipH="false" flipV="false" rot="0">
            <a:off x="8498075" y="500579"/>
            <a:ext cx="1923828" cy="1866113"/>
          </a:xfrm>
          <a:prstGeom prst="rect">
            <a:avLst/>
          </a:prstGeom>
        </p:spPr>
      </p:pic>
      <p:pic>
        <p:nvPicPr>
          <p:cNvPr name="Picture 12" id="12"/>
          <p:cNvPicPr>
            <a:picLocks noChangeAspect="true"/>
          </p:cNvPicPr>
          <p:nvPr/>
        </p:nvPicPr>
        <p:blipFill>
          <a:blip r:embed="rId5"/>
          <a:srcRect l="0" t="0" r="0" b="0"/>
          <a:stretch>
            <a:fillRect/>
          </a:stretch>
        </p:blipFill>
        <p:spPr>
          <a:xfrm flipH="false" flipV="false" rot="0">
            <a:off x="10489614" y="519149"/>
            <a:ext cx="1904683" cy="1847543"/>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0">
            <a:off x="12394297" y="519149"/>
            <a:ext cx="1904683" cy="1847543"/>
          </a:xfrm>
          <a:prstGeom prst="rect">
            <a:avLst/>
          </a:prstGeom>
        </p:spPr>
      </p:pic>
      <p:pic>
        <p:nvPicPr>
          <p:cNvPr name="Picture 14" id="1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4365656" y="519149"/>
            <a:ext cx="1868560" cy="1868560"/>
          </a:xfrm>
          <a:prstGeom prst="rect">
            <a:avLst/>
          </a:prstGeom>
        </p:spPr>
      </p:pic>
      <p:sp>
        <p:nvSpPr>
          <p:cNvPr name="TextBox 15" id="15"/>
          <p:cNvSpPr txBox="true"/>
          <p:nvPr/>
        </p:nvSpPr>
        <p:spPr>
          <a:xfrm rot="0">
            <a:off x="1008441" y="3855123"/>
            <a:ext cx="12636638" cy="1467806"/>
          </a:xfrm>
          <a:prstGeom prst="rect">
            <a:avLst/>
          </a:prstGeom>
        </p:spPr>
        <p:txBody>
          <a:bodyPr anchor="t" rtlCol="false" tIns="0" lIns="0" bIns="0" rIns="0">
            <a:spAutoFit/>
          </a:bodyPr>
          <a:lstStyle/>
          <a:p>
            <a:pPr>
              <a:lnSpc>
                <a:spcPts val="12012"/>
              </a:lnSpc>
            </a:pPr>
            <a:r>
              <a:rPr lang="en-US" sz="8580">
                <a:solidFill>
                  <a:srgbClr val="2B4A9D"/>
                </a:solidFill>
                <a:latin typeface="Eczar SemiBold Bold"/>
              </a:rPr>
              <a:t>SENTIMENT ANALYSIS</a:t>
            </a:r>
          </a:p>
        </p:txBody>
      </p:sp>
      <p:sp>
        <p:nvSpPr>
          <p:cNvPr name="TextBox 16" id="16"/>
          <p:cNvSpPr txBox="true"/>
          <p:nvPr/>
        </p:nvSpPr>
        <p:spPr>
          <a:xfrm rot="0">
            <a:off x="1028700" y="5316502"/>
            <a:ext cx="10880095" cy="1251942"/>
          </a:xfrm>
          <a:prstGeom prst="rect">
            <a:avLst/>
          </a:prstGeom>
        </p:spPr>
        <p:txBody>
          <a:bodyPr anchor="t" rtlCol="false" tIns="0" lIns="0" bIns="0" rIns="0">
            <a:spAutoFit/>
          </a:bodyPr>
          <a:lstStyle/>
          <a:p>
            <a:pPr>
              <a:lnSpc>
                <a:spcPts val="10270"/>
              </a:lnSpc>
            </a:pPr>
            <a:r>
              <a:rPr lang="en-US" sz="7335">
                <a:solidFill>
                  <a:srgbClr val="2B4A9D"/>
                </a:solidFill>
                <a:latin typeface="Eczar SemiBold Bold"/>
              </a:rPr>
              <a:t>OF PRODUCT REVIEWS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57400" y="1028700"/>
            <a:ext cx="3086100" cy="2954031"/>
            <a:chOff x="0" y="0"/>
            <a:chExt cx="812800" cy="778016"/>
          </a:xfrm>
        </p:grpSpPr>
        <p:sp>
          <p:nvSpPr>
            <p:cNvPr name="Freeform 3" id="3"/>
            <p:cNvSpPr/>
            <p:nvPr/>
          </p:nvSpPr>
          <p:spPr>
            <a:xfrm flipH="false" flipV="false">
              <a:off x="0" y="0"/>
              <a:ext cx="812800" cy="778016"/>
            </a:xfrm>
            <a:custGeom>
              <a:avLst/>
              <a:gdLst/>
              <a:ahLst/>
              <a:cxnLst/>
              <a:rect r="r" b="b" t="t" l="l"/>
              <a:pathLst>
                <a:path h="778016" w="812800">
                  <a:moveTo>
                    <a:pt x="0" y="0"/>
                  </a:moveTo>
                  <a:lnTo>
                    <a:pt x="812800" y="0"/>
                  </a:lnTo>
                  <a:lnTo>
                    <a:pt x="812800" y="778016"/>
                  </a:lnTo>
                  <a:lnTo>
                    <a:pt x="0" y="778016"/>
                  </a:lnTo>
                  <a:close/>
                </a:path>
              </a:pathLst>
            </a:custGeom>
            <a:solidFill>
              <a:srgbClr val="000000">
                <a:alpha val="0"/>
              </a:srgbClr>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0">
            <a:off x="-1176658" y="-754982"/>
            <a:ext cx="3260697" cy="3260697"/>
            <a:chOff x="0" y="0"/>
            <a:chExt cx="812800" cy="812800"/>
          </a:xfrm>
        </p:grpSpPr>
        <p:sp>
          <p:nvSpPr>
            <p:cNvPr name="Freeform 6" id="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3C6F8"/>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942474" y="-1426157"/>
            <a:ext cx="2721557" cy="2721557"/>
            <a:chOff x="0" y="0"/>
            <a:chExt cx="812800" cy="812800"/>
          </a:xfrm>
        </p:grpSpPr>
        <p:sp>
          <p:nvSpPr>
            <p:cNvPr name="Freeform 9" id="9"/>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7D46C"/>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sp>
        <p:nvSpPr>
          <p:cNvPr name="AutoShape 11" id="11"/>
          <p:cNvSpPr/>
          <p:nvPr/>
        </p:nvSpPr>
        <p:spPr>
          <a:xfrm rot="5400000">
            <a:off x="-2912745" y="6707505"/>
            <a:ext cx="6492240" cy="0"/>
          </a:xfrm>
          <a:prstGeom prst="line">
            <a:avLst/>
          </a:prstGeom>
          <a:ln cap="flat" w="666750">
            <a:solidFill>
              <a:srgbClr val="1F5FB4"/>
            </a:solidFill>
            <a:prstDash val="solid"/>
            <a:headEnd type="none" len="sm" w="sm"/>
            <a:tailEnd type="none" len="sm" w="sm"/>
          </a:ln>
        </p:spPr>
      </p:sp>
      <p:grpSp>
        <p:nvGrpSpPr>
          <p:cNvPr name="Group 12" id="12"/>
          <p:cNvGrpSpPr/>
          <p:nvPr/>
        </p:nvGrpSpPr>
        <p:grpSpPr>
          <a:xfrm rot="0">
            <a:off x="-1543050" y="1714500"/>
            <a:ext cx="3086100" cy="3086100"/>
            <a:chOff x="0" y="0"/>
            <a:chExt cx="812800" cy="812800"/>
          </a:xfrm>
        </p:grpSpPr>
        <p:sp>
          <p:nvSpPr>
            <p:cNvPr name="Freeform 13" id="13"/>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88684"/>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sp>
        <p:nvSpPr>
          <p:cNvPr name="AutoShape 15" id="15"/>
          <p:cNvSpPr/>
          <p:nvPr/>
        </p:nvSpPr>
        <p:spPr>
          <a:xfrm rot="5400000">
            <a:off x="11757628" y="4730147"/>
            <a:ext cx="12460669" cy="0"/>
          </a:xfrm>
          <a:prstGeom prst="line">
            <a:avLst/>
          </a:prstGeom>
          <a:ln cap="flat" w="600075">
            <a:solidFill>
              <a:srgbClr val="1F5FB4"/>
            </a:solidFill>
            <a:prstDash val="solid"/>
            <a:headEnd type="none" len="sm" w="sm"/>
            <a:tailEnd type="none" len="sm" w="sm"/>
          </a:ln>
        </p:spPr>
      </p:sp>
      <p:sp>
        <p:nvSpPr>
          <p:cNvPr name="TextBox 16" id="16"/>
          <p:cNvSpPr txBox="true"/>
          <p:nvPr/>
        </p:nvSpPr>
        <p:spPr>
          <a:xfrm rot="0">
            <a:off x="1632432" y="1647825"/>
            <a:ext cx="12266461" cy="7660947"/>
          </a:xfrm>
          <a:prstGeom prst="rect">
            <a:avLst/>
          </a:prstGeom>
        </p:spPr>
        <p:txBody>
          <a:bodyPr anchor="t" rtlCol="false" tIns="0" lIns="0" bIns="0" rIns="0">
            <a:spAutoFit/>
          </a:bodyPr>
          <a:lstStyle/>
          <a:p>
            <a:pPr marL="700759" indent="-350380" lvl="1">
              <a:lnSpc>
                <a:spcPts val="4544"/>
              </a:lnSpc>
              <a:buFont typeface="Arial"/>
              <a:buChar char="•"/>
            </a:pPr>
            <a:r>
              <a:rPr lang="en-US" sz="3245">
                <a:solidFill>
                  <a:srgbClr val="2B4A9D"/>
                </a:solidFill>
                <a:latin typeface="Canva Sans 1"/>
              </a:rPr>
              <a:t>We collect data from consumer reviews of amazon products .</a:t>
            </a:r>
          </a:p>
          <a:p>
            <a:pPr marL="694539" indent="-347270" lvl="1">
              <a:lnSpc>
                <a:spcPts val="4503"/>
              </a:lnSpc>
              <a:buFont typeface="Arial"/>
              <a:buChar char="•"/>
            </a:pPr>
            <a:r>
              <a:rPr lang="en-US" sz="3216">
                <a:solidFill>
                  <a:srgbClr val="2B4A9D"/>
                </a:solidFill>
                <a:latin typeface="Canva Sans 1"/>
              </a:rPr>
              <a:t>The data set contain 10,261 data points in total, includes type, name of the product, review and                                rating of the product.</a:t>
            </a:r>
          </a:p>
          <a:p>
            <a:pPr>
              <a:lnSpc>
                <a:spcPts val="4544"/>
              </a:lnSpc>
            </a:pPr>
          </a:p>
          <a:p>
            <a:pPr>
              <a:lnSpc>
                <a:spcPts val="4544"/>
              </a:lnSpc>
            </a:pPr>
          </a:p>
          <a:p>
            <a:pPr>
              <a:lnSpc>
                <a:spcPts val="4544"/>
              </a:lnSpc>
            </a:pPr>
          </a:p>
          <a:p>
            <a:pPr>
              <a:lnSpc>
                <a:spcPts val="4544"/>
              </a:lnSpc>
            </a:pPr>
          </a:p>
          <a:p>
            <a:pPr>
              <a:lnSpc>
                <a:spcPts val="4544"/>
              </a:lnSpc>
            </a:pPr>
            <a:r>
              <a:rPr lang="en-US" sz="3245">
                <a:solidFill>
                  <a:srgbClr val="2B4A9D"/>
                </a:solidFill>
                <a:latin typeface="Canva Sans 1"/>
              </a:rPr>
              <a:t>.</a:t>
            </a:r>
          </a:p>
          <a:p>
            <a:pPr>
              <a:lnSpc>
                <a:spcPts val="4884"/>
              </a:lnSpc>
            </a:pPr>
          </a:p>
          <a:p>
            <a:pPr>
              <a:lnSpc>
                <a:spcPts val="4884"/>
              </a:lnSpc>
            </a:pPr>
            <a:r>
              <a:rPr lang="en-US" sz="3489">
                <a:solidFill>
                  <a:srgbClr val="2B4A9D"/>
                </a:solidFill>
                <a:latin typeface="Canva Sans 1"/>
              </a:rPr>
              <a:t> </a:t>
            </a:r>
          </a:p>
          <a:p>
            <a:pPr>
              <a:lnSpc>
                <a:spcPts val="5907"/>
              </a:lnSpc>
            </a:pPr>
          </a:p>
        </p:txBody>
      </p:sp>
      <p:pic>
        <p:nvPicPr>
          <p:cNvPr name="Picture 17" id="17"/>
          <p:cNvPicPr>
            <a:picLocks noChangeAspect="true"/>
          </p:cNvPicPr>
          <p:nvPr/>
        </p:nvPicPr>
        <p:blipFill>
          <a:blip r:embed="rId2"/>
          <a:srcRect l="673" t="0" r="673" b="0"/>
          <a:stretch>
            <a:fillRect/>
          </a:stretch>
        </p:blipFill>
        <p:spPr>
          <a:xfrm flipH="false" flipV="false" rot="0">
            <a:off x="10104069" y="3766181"/>
            <a:ext cx="6903197" cy="4464398"/>
          </a:xfrm>
          <a:prstGeom prst="rect">
            <a:avLst/>
          </a:prstGeom>
        </p:spPr>
      </p:pic>
      <p:sp>
        <p:nvSpPr>
          <p:cNvPr name="TextBox 18" id="18"/>
          <p:cNvSpPr txBox="true"/>
          <p:nvPr/>
        </p:nvSpPr>
        <p:spPr>
          <a:xfrm rot="0">
            <a:off x="4248213" y="180975"/>
            <a:ext cx="10755809" cy="1533525"/>
          </a:xfrm>
          <a:prstGeom prst="rect">
            <a:avLst/>
          </a:prstGeom>
        </p:spPr>
        <p:txBody>
          <a:bodyPr anchor="t" rtlCol="false" tIns="0" lIns="0" bIns="0" rIns="0">
            <a:spAutoFit/>
          </a:bodyPr>
          <a:lstStyle/>
          <a:p>
            <a:pPr algn="ctr">
              <a:lnSpc>
                <a:spcPts val="12599"/>
              </a:lnSpc>
            </a:pPr>
            <a:r>
              <a:rPr lang="en-US" sz="9000">
                <a:solidFill>
                  <a:srgbClr val="2B4A9D"/>
                </a:solidFill>
                <a:latin typeface="Canva Sans 1 Bold"/>
              </a:rPr>
              <a:t>DATA COLLECTION</a:t>
            </a:r>
          </a:p>
        </p:txBody>
      </p:sp>
      <p:sp>
        <p:nvSpPr>
          <p:cNvPr name="TextBox 19" id="19"/>
          <p:cNvSpPr txBox="true"/>
          <p:nvPr/>
        </p:nvSpPr>
        <p:spPr>
          <a:xfrm rot="0">
            <a:off x="1690057" y="4868481"/>
            <a:ext cx="8040056" cy="1099820"/>
          </a:xfrm>
          <a:prstGeom prst="rect">
            <a:avLst/>
          </a:prstGeom>
        </p:spPr>
        <p:txBody>
          <a:bodyPr anchor="t" rtlCol="false" tIns="0" lIns="0" bIns="0" rIns="0">
            <a:spAutoFit/>
          </a:bodyPr>
          <a:lstStyle/>
          <a:p>
            <a:pPr marL="690882" indent="-345441" lvl="1">
              <a:lnSpc>
                <a:spcPts val="4480"/>
              </a:lnSpc>
              <a:buFont typeface="Arial"/>
              <a:buChar char="•"/>
            </a:pPr>
            <a:r>
              <a:rPr lang="en-US" sz="3200">
                <a:solidFill>
                  <a:srgbClr val="2B4A9D"/>
                </a:solidFill>
                <a:latin typeface="Canva Sans 1"/>
              </a:rPr>
              <a:t>Rating and review plays an essential role in analysis.</a:t>
            </a:r>
          </a:p>
        </p:txBody>
      </p:sp>
      <p:sp>
        <p:nvSpPr>
          <p:cNvPr name="TextBox 20" id="20"/>
          <p:cNvSpPr txBox="true"/>
          <p:nvPr/>
        </p:nvSpPr>
        <p:spPr>
          <a:xfrm rot="0">
            <a:off x="1690057" y="6181408"/>
            <a:ext cx="7733353" cy="1661795"/>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2B4A9D"/>
                </a:solidFill>
                <a:latin typeface="Canva Sans 1"/>
              </a:rPr>
              <a:t>Some of the data points have null values, after</a:t>
            </a:r>
            <a:r>
              <a:rPr lang="en-US" sz="3200">
                <a:solidFill>
                  <a:srgbClr val="2B4A9D"/>
                </a:solidFill>
                <a:latin typeface="Canva Sans 1"/>
              </a:rPr>
              <a:t> eliminating we have 10,227 data points in total.</a:t>
            </a:r>
          </a:p>
        </p:txBody>
      </p:sp>
      <p:sp>
        <p:nvSpPr>
          <p:cNvPr name="TextBox 21" id="21"/>
          <p:cNvSpPr txBox="true"/>
          <p:nvPr/>
        </p:nvSpPr>
        <p:spPr>
          <a:xfrm rot="0">
            <a:off x="1632432" y="8208952"/>
            <a:ext cx="9705305" cy="1099820"/>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2B4A9D"/>
                </a:solidFill>
                <a:latin typeface="Canva Sans 1"/>
              </a:rPr>
              <a:t>To get an overview we have plotted distrubutions and given a five class rating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3723" y="3412625"/>
            <a:ext cx="5845675" cy="5845675"/>
            <a:chOff x="0" y="0"/>
            <a:chExt cx="7794234" cy="7794234"/>
          </a:xfrm>
        </p:grpSpPr>
        <p:grpSp>
          <p:nvGrpSpPr>
            <p:cNvPr name="Group 3" id="3"/>
            <p:cNvGrpSpPr>
              <a:grpSpLocks noChangeAspect="true"/>
            </p:cNvGrpSpPr>
            <p:nvPr/>
          </p:nvGrpSpPr>
          <p:grpSpPr>
            <a:xfrm rot="0">
              <a:off x="0" y="0"/>
              <a:ext cx="7794234" cy="7794234"/>
              <a:chOff x="0" y="0"/>
              <a:chExt cx="2540000" cy="2540000"/>
            </a:xfrm>
          </p:grpSpPr>
          <p:sp>
            <p:nvSpPr>
              <p:cNvPr name="Freeform 4" id="4"/>
              <p:cNvSpPr/>
              <p:nvPr/>
            </p:nvSpPr>
            <p:spPr>
              <a:xfrm flipH="false" flipV="false">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408435"/>
                    </a:lnTo>
                    <a:cubicBezTo>
                      <a:pt x="1023270" y="407051"/>
                      <a:pt x="736729" y="571349"/>
                      <a:pt x="581600" y="839116"/>
                    </a:cubicBezTo>
                    <a:cubicBezTo>
                      <a:pt x="426472" y="1106884"/>
                      <a:pt x="426472" y="1437186"/>
                      <a:pt x="581600" y="1704954"/>
                    </a:cubicBezTo>
                    <a:cubicBezTo>
                      <a:pt x="736729" y="1972721"/>
                      <a:pt x="1023270" y="2137019"/>
                      <a:pt x="1332725" y="2135635"/>
                    </a:cubicBezTo>
                    <a:cubicBezTo>
                      <a:pt x="1642180" y="2137019"/>
                      <a:pt x="1928721" y="1972721"/>
                      <a:pt x="2083850" y="1704954"/>
                    </a:cubicBezTo>
                    <a:cubicBezTo>
                      <a:pt x="2238978" y="1437186"/>
                      <a:pt x="2238978" y="1106884"/>
                      <a:pt x="2083850" y="839116"/>
                    </a:cubicBezTo>
                    <a:cubicBezTo>
                      <a:pt x="1928721" y="571349"/>
                      <a:pt x="1642180" y="407051"/>
                      <a:pt x="1332725" y="408435"/>
                    </a:cubicBezTo>
                    <a:close/>
                  </a:path>
                </a:pathLst>
              </a:custGeom>
              <a:solidFill>
                <a:srgbClr val="1F5FB4"/>
              </a:solidFill>
            </p:spPr>
          </p:sp>
          <p:sp>
            <p:nvSpPr>
              <p:cNvPr name="Freeform 5" id="5"/>
              <p:cNvSpPr/>
              <p:nvPr/>
            </p:nvSpPr>
            <p:spPr>
              <a:xfrm flipH="false" flipV="false">
                <a:off x="1256466" y="9063"/>
                <a:ext cx="1160073" cy="949422"/>
              </a:xfrm>
              <a:custGeom>
                <a:avLst/>
                <a:gdLst/>
                <a:ahLst/>
                <a:cxnLst/>
                <a:rect r="r" b="b" t="t" l="l"/>
                <a:pathLst>
                  <a:path h="949422" w="1160073">
                    <a:moveTo>
                      <a:pt x="255439" y="14188"/>
                    </a:moveTo>
                    <a:cubicBezTo>
                      <a:pt x="624265" y="85751"/>
                      <a:pt x="942476" y="316945"/>
                      <a:pt x="1124510" y="645605"/>
                    </a:cubicBezTo>
                    <a:cubicBezTo>
                      <a:pt x="1160074" y="709143"/>
                      <a:pt x="1158922" y="786853"/>
                      <a:pt x="1121493" y="849310"/>
                    </a:cubicBezTo>
                    <a:cubicBezTo>
                      <a:pt x="1084063" y="911766"/>
                      <a:pt x="1016076" y="949422"/>
                      <a:pt x="943276" y="948018"/>
                    </a:cubicBezTo>
                    <a:cubicBezTo>
                      <a:pt x="870476" y="946614"/>
                      <a:pt x="803992" y="906365"/>
                      <a:pt x="768998" y="842511"/>
                    </a:cubicBezTo>
                    <a:cubicBezTo>
                      <a:pt x="645215" y="619023"/>
                      <a:pt x="428831" y="461811"/>
                      <a:pt x="178029" y="413148"/>
                    </a:cubicBezTo>
                    <a:cubicBezTo>
                      <a:pt x="106487" y="399598"/>
                      <a:pt x="47664" y="348806"/>
                      <a:pt x="23832" y="280003"/>
                    </a:cubicBezTo>
                    <a:cubicBezTo>
                      <a:pt x="0" y="211199"/>
                      <a:pt x="14804" y="134904"/>
                      <a:pt x="62637" y="80006"/>
                    </a:cubicBezTo>
                    <a:cubicBezTo>
                      <a:pt x="110470" y="25108"/>
                      <a:pt x="184021" y="0"/>
                      <a:pt x="255439" y="14188"/>
                    </a:cubicBezTo>
                    <a:close/>
                  </a:path>
                </a:pathLst>
              </a:custGeom>
              <a:solidFill>
                <a:srgbClr val="6CE5E8"/>
              </a:solidFill>
            </p:spPr>
          </p:sp>
        </p:grpSp>
      </p:grpSp>
      <p:pic>
        <p:nvPicPr>
          <p:cNvPr name="Picture 6" id="6"/>
          <p:cNvPicPr>
            <a:picLocks noChangeAspect="true"/>
          </p:cNvPicPr>
          <p:nvPr/>
        </p:nvPicPr>
        <p:blipFill>
          <a:blip r:embed="rId2"/>
          <a:srcRect l="1743" t="0" r="1743" b="0"/>
          <a:stretch>
            <a:fillRect/>
          </a:stretch>
        </p:blipFill>
        <p:spPr>
          <a:xfrm flipH="false" flipV="false" rot="0">
            <a:off x="6459398" y="136037"/>
            <a:ext cx="10957713" cy="4867815"/>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465825">
            <a:off x="5217727" y="5185734"/>
            <a:ext cx="2962457" cy="743307"/>
          </a:xfrm>
          <a:prstGeom prst="rect">
            <a:avLst/>
          </a:prstGeom>
        </p:spPr>
      </p:pic>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4211761">
            <a:off x="4661231" y="7200900"/>
            <a:ext cx="1376588" cy="4114800"/>
          </a:xfrm>
          <a:prstGeom prst="rect">
            <a:avLst/>
          </a:prstGeom>
        </p:spPr>
      </p:pic>
      <p:grpSp>
        <p:nvGrpSpPr>
          <p:cNvPr name="Group 9" id="9"/>
          <p:cNvGrpSpPr/>
          <p:nvPr/>
        </p:nvGrpSpPr>
        <p:grpSpPr>
          <a:xfrm rot="0">
            <a:off x="15081770" y="8095473"/>
            <a:ext cx="3326360" cy="3326360"/>
            <a:chOff x="0" y="0"/>
            <a:chExt cx="812800" cy="812800"/>
          </a:xfrm>
        </p:grpSpPr>
        <p:sp>
          <p:nvSpPr>
            <p:cNvPr name="Freeform 10" id="10"/>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F5FB4"/>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12" id="12"/>
          <p:cNvGrpSpPr/>
          <p:nvPr/>
        </p:nvGrpSpPr>
        <p:grpSpPr>
          <a:xfrm rot="0">
            <a:off x="-929327" y="-248469"/>
            <a:ext cx="3086100" cy="3086100"/>
            <a:chOff x="0" y="0"/>
            <a:chExt cx="812800" cy="812800"/>
          </a:xfrm>
        </p:grpSpPr>
        <p:sp>
          <p:nvSpPr>
            <p:cNvPr name="Freeform 13" id="13"/>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3C6F8"/>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0">
            <a:off x="-182811" y="-1791519"/>
            <a:ext cx="3086100" cy="3086100"/>
            <a:chOff x="0" y="0"/>
            <a:chExt cx="812800" cy="812800"/>
          </a:xfrm>
        </p:grpSpPr>
        <p:sp>
          <p:nvSpPr>
            <p:cNvPr name="Freeform 16" id="1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F5FB4"/>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18" id="18"/>
          <p:cNvGrpSpPr/>
          <p:nvPr/>
        </p:nvGrpSpPr>
        <p:grpSpPr>
          <a:xfrm rot="0">
            <a:off x="16433271" y="6959942"/>
            <a:ext cx="3086100" cy="3086100"/>
            <a:chOff x="0" y="0"/>
            <a:chExt cx="812800" cy="812800"/>
          </a:xfrm>
        </p:grpSpPr>
        <p:sp>
          <p:nvSpPr>
            <p:cNvPr name="Freeform 19" id="19"/>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7D46C"/>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21" id="21"/>
          <p:cNvGrpSpPr/>
          <p:nvPr/>
        </p:nvGrpSpPr>
        <p:grpSpPr>
          <a:xfrm rot="0">
            <a:off x="1360239" y="-2057400"/>
            <a:ext cx="3086100" cy="3086100"/>
            <a:chOff x="0" y="0"/>
            <a:chExt cx="812800" cy="812800"/>
          </a:xfrm>
        </p:grpSpPr>
        <p:sp>
          <p:nvSpPr>
            <p:cNvPr name="Freeform 22" id="22"/>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7D46C"/>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24" id="24"/>
          <p:cNvGrpSpPr/>
          <p:nvPr/>
        </p:nvGrpSpPr>
        <p:grpSpPr>
          <a:xfrm rot="0">
            <a:off x="16744950" y="5143500"/>
            <a:ext cx="3086100" cy="3086100"/>
            <a:chOff x="0" y="0"/>
            <a:chExt cx="812800" cy="812800"/>
          </a:xfrm>
        </p:grpSpPr>
        <p:sp>
          <p:nvSpPr>
            <p:cNvPr name="Freeform 25" id="25"/>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3C6F8"/>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sp>
        <p:nvSpPr>
          <p:cNvPr name="TextBox 27" id="27"/>
          <p:cNvSpPr txBox="true"/>
          <p:nvPr/>
        </p:nvSpPr>
        <p:spPr>
          <a:xfrm rot="0">
            <a:off x="8028310" y="5755072"/>
            <a:ext cx="223138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2"/>
              </a:rPr>
              <a:t>null values</a:t>
            </a:r>
          </a:p>
        </p:txBody>
      </p:sp>
      <p:sp>
        <p:nvSpPr>
          <p:cNvPr name="TextBox 28" id="28"/>
          <p:cNvSpPr txBox="true"/>
          <p:nvPr/>
        </p:nvSpPr>
        <p:spPr>
          <a:xfrm rot="0">
            <a:off x="7303991" y="8934767"/>
            <a:ext cx="410969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2"/>
              </a:rPr>
              <a:t>10,227 data points</a:t>
            </a:r>
          </a:p>
        </p:txBody>
      </p:sp>
      <p:sp>
        <p:nvSpPr>
          <p:cNvPr name="TextBox 29" id="29"/>
          <p:cNvSpPr txBox="true"/>
          <p:nvPr/>
        </p:nvSpPr>
        <p:spPr>
          <a:xfrm rot="0">
            <a:off x="1705305" y="5970539"/>
            <a:ext cx="3662511" cy="537844"/>
          </a:xfrm>
          <a:prstGeom prst="rect">
            <a:avLst/>
          </a:prstGeom>
        </p:spPr>
        <p:txBody>
          <a:bodyPr anchor="t" rtlCol="false" tIns="0" lIns="0" bIns="0" rIns="0">
            <a:spAutoFit/>
          </a:bodyPr>
          <a:lstStyle/>
          <a:p>
            <a:pPr algn="ctr">
              <a:lnSpc>
                <a:spcPts val="4480"/>
              </a:lnSpc>
            </a:pPr>
            <a:r>
              <a:rPr lang="en-US" sz="3200">
                <a:solidFill>
                  <a:srgbClr val="000000"/>
                </a:solidFill>
                <a:latin typeface="Canva Sans 2 Bold"/>
              </a:rPr>
              <a:t>10,261 data points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B4A9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901328" y="342900"/>
            <a:ext cx="1601943" cy="1601943"/>
          </a:xfrm>
          <a:prstGeom prst="rect">
            <a:avLst/>
          </a:prstGeom>
        </p:spPr>
      </p:pic>
      <p:grpSp>
        <p:nvGrpSpPr>
          <p:cNvPr name="Group 3" id="3"/>
          <p:cNvGrpSpPr/>
          <p:nvPr/>
        </p:nvGrpSpPr>
        <p:grpSpPr>
          <a:xfrm rot="0">
            <a:off x="14437847" y="8455131"/>
            <a:ext cx="2821453" cy="2821453"/>
            <a:chOff x="0" y="0"/>
            <a:chExt cx="812800" cy="812800"/>
          </a:xfrm>
        </p:grpSpPr>
        <p:sp>
          <p:nvSpPr>
            <p:cNvPr name="Freeform 4" id="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F5FB4"/>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6744950" y="6192490"/>
            <a:ext cx="3086100" cy="3086100"/>
            <a:chOff x="0" y="0"/>
            <a:chExt cx="812800" cy="812800"/>
          </a:xfrm>
        </p:grpSpPr>
        <p:sp>
          <p:nvSpPr>
            <p:cNvPr name="Freeform 7" id="7"/>
            <p:cNvSpPr/>
            <p:nvPr/>
          </p:nvSpPr>
          <p:spPr>
            <a:xfrm flipH="false" flipV="false">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88684"/>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3079"/>
                </a:lnSpc>
              </a:pPr>
            </a:p>
          </p:txBody>
        </p:sp>
      </p:grpSp>
      <p:grpSp>
        <p:nvGrpSpPr>
          <p:cNvPr name="Group 9" id="9"/>
          <p:cNvGrpSpPr/>
          <p:nvPr/>
        </p:nvGrpSpPr>
        <p:grpSpPr>
          <a:xfrm rot="0">
            <a:off x="15687745" y="7586662"/>
            <a:ext cx="3086100" cy="2700338"/>
            <a:chOff x="0" y="0"/>
            <a:chExt cx="812800" cy="711200"/>
          </a:xfrm>
        </p:grpSpPr>
        <p:sp>
          <p:nvSpPr>
            <p:cNvPr name="Freeform 10" id="10"/>
            <p:cNvSpPr/>
            <p:nvPr/>
          </p:nvSpPr>
          <p:spPr>
            <a:xfrm flipH="false" flipV="false">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202E4E"/>
            </a:solidFill>
          </p:spPr>
        </p:sp>
        <p:sp>
          <p:nvSpPr>
            <p:cNvPr name="TextBox 11" id="11"/>
            <p:cNvSpPr txBox="true"/>
            <p:nvPr/>
          </p:nvSpPr>
          <p:spPr>
            <a:xfrm>
              <a:off x="127000" y="292100"/>
              <a:ext cx="558800" cy="368300"/>
            </a:xfrm>
            <a:prstGeom prst="rect">
              <a:avLst/>
            </a:prstGeom>
          </p:spPr>
          <p:txBody>
            <a:bodyPr anchor="ctr" rtlCol="false" tIns="50800" lIns="50800" bIns="50800" rIns="50800"/>
            <a:lstStyle/>
            <a:p>
              <a:pPr algn="ctr">
                <a:lnSpc>
                  <a:spcPts val="3079"/>
                </a:lnSpc>
              </a:pPr>
            </a:p>
          </p:txBody>
        </p:sp>
      </p:grpSp>
      <p:sp>
        <p:nvSpPr>
          <p:cNvPr name="TextBox 12" id="12"/>
          <p:cNvSpPr txBox="true"/>
          <p:nvPr/>
        </p:nvSpPr>
        <p:spPr>
          <a:xfrm rot="0">
            <a:off x="9139238" y="4848225"/>
            <a:ext cx="9525" cy="523875"/>
          </a:xfrm>
          <a:prstGeom prst="rect">
            <a:avLst/>
          </a:prstGeom>
        </p:spPr>
        <p:txBody>
          <a:bodyPr anchor="t" rtlCol="false" tIns="0" lIns="0" bIns="0" rIns="0">
            <a:spAutoFit/>
          </a:bodyPr>
          <a:lstStyle/>
          <a:p>
            <a:pPr algn="ctr">
              <a:lnSpc>
                <a:spcPts val="4200"/>
              </a:lnSpc>
              <a:spcBef>
                <a:spcPct val="0"/>
              </a:spcBef>
            </a:pPr>
          </a:p>
        </p:txBody>
      </p:sp>
      <p:sp>
        <p:nvSpPr>
          <p:cNvPr name="TextBox 13" id="13"/>
          <p:cNvSpPr txBox="true"/>
          <p:nvPr/>
        </p:nvSpPr>
        <p:spPr>
          <a:xfrm rot="0">
            <a:off x="1028700" y="268291"/>
            <a:ext cx="11591627" cy="1368419"/>
          </a:xfrm>
          <a:prstGeom prst="rect">
            <a:avLst/>
          </a:prstGeom>
        </p:spPr>
        <p:txBody>
          <a:bodyPr anchor="t" rtlCol="false" tIns="0" lIns="0" bIns="0" rIns="0">
            <a:spAutoFit/>
          </a:bodyPr>
          <a:lstStyle/>
          <a:p>
            <a:pPr algn="ctr">
              <a:lnSpc>
                <a:spcPts val="11200"/>
              </a:lnSpc>
            </a:pPr>
            <a:r>
              <a:rPr lang="en-US" sz="8000">
                <a:solidFill>
                  <a:srgbClr val="FFFFFF"/>
                </a:solidFill>
                <a:latin typeface="Canva Sans 1 Bold"/>
              </a:rPr>
              <a:t>DATA PREPROCESSING</a:t>
            </a:r>
          </a:p>
        </p:txBody>
      </p:sp>
      <p:sp>
        <p:nvSpPr>
          <p:cNvPr name="TextBox 14" id="14"/>
          <p:cNvSpPr txBox="true"/>
          <p:nvPr/>
        </p:nvSpPr>
        <p:spPr>
          <a:xfrm rot="0">
            <a:off x="683985" y="2507880"/>
            <a:ext cx="16060965" cy="7357976"/>
          </a:xfrm>
          <a:prstGeom prst="rect">
            <a:avLst/>
          </a:prstGeom>
        </p:spPr>
        <p:txBody>
          <a:bodyPr anchor="t" rtlCol="false" tIns="0" lIns="0" bIns="0" rIns="0">
            <a:spAutoFit/>
          </a:bodyPr>
          <a:lstStyle/>
          <a:p>
            <a:pPr>
              <a:lnSpc>
                <a:spcPts val="4467"/>
              </a:lnSpc>
            </a:pPr>
            <a:r>
              <a:rPr lang="en-US" sz="3190">
                <a:solidFill>
                  <a:srgbClr val="FFFFFF"/>
                </a:solidFill>
                <a:latin typeface="Canva Sans 1"/>
              </a:rPr>
              <a:t>Data preprocessing is the process of transforming raw data in to an understable format. The major tasks in data preprocessing are Data cleaning, Data Integration, Data Reduction, Data Transforming.</a:t>
            </a:r>
          </a:p>
          <a:p>
            <a:pPr>
              <a:lnSpc>
                <a:spcPts val="4467"/>
              </a:lnSpc>
            </a:pPr>
          </a:p>
          <a:p>
            <a:pPr marL="732094" indent="-366047" lvl="1">
              <a:lnSpc>
                <a:spcPts val="4747"/>
              </a:lnSpc>
              <a:buFont typeface="Arial"/>
              <a:buChar char="•"/>
            </a:pPr>
            <a:r>
              <a:rPr lang="en-US" sz="3390">
                <a:solidFill>
                  <a:srgbClr val="FFFFFF"/>
                </a:solidFill>
                <a:latin typeface="Canva Sans 1 Bold"/>
              </a:rPr>
              <a:t>DATA CLEANING:</a:t>
            </a:r>
          </a:p>
          <a:p>
            <a:pPr>
              <a:lnSpc>
                <a:spcPts val="4467"/>
              </a:lnSpc>
            </a:pPr>
            <a:r>
              <a:rPr lang="en-US" sz="3190">
                <a:solidFill>
                  <a:srgbClr val="FFFFFF"/>
                </a:solidFill>
                <a:latin typeface="Canva Sans 1"/>
              </a:rPr>
              <a:t>It is the process to remove incorrect data, inaccurate data and incomplete data.</a:t>
            </a:r>
          </a:p>
          <a:p>
            <a:pPr>
              <a:lnSpc>
                <a:spcPts val="4467"/>
              </a:lnSpc>
            </a:pPr>
            <a:r>
              <a:rPr lang="en-US" sz="3190">
                <a:solidFill>
                  <a:srgbClr val="FFFFFF"/>
                </a:solidFill>
                <a:latin typeface="Canva Sans 1"/>
              </a:rPr>
              <a:t>Methods used in Data Cleaning is Bining, Handling Missing Values, Noisy, Regression, Clustering.</a:t>
            </a:r>
          </a:p>
          <a:p>
            <a:pPr>
              <a:lnSpc>
                <a:spcPts val="4467"/>
              </a:lnSpc>
            </a:pPr>
          </a:p>
          <a:p>
            <a:pPr marL="732092" indent="-366046" lvl="1">
              <a:lnSpc>
                <a:spcPts val="4747"/>
              </a:lnSpc>
              <a:buFont typeface="Arial"/>
              <a:buChar char="•"/>
            </a:pPr>
            <a:r>
              <a:rPr lang="en-US" sz="3390">
                <a:solidFill>
                  <a:srgbClr val="FFFFFF"/>
                </a:solidFill>
                <a:latin typeface="Canva Sans 1 Bold"/>
              </a:rPr>
              <a:t>DATA INTEGRATION:</a:t>
            </a:r>
          </a:p>
          <a:p>
            <a:pPr>
              <a:lnSpc>
                <a:spcPts val="4467"/>
              </a:lnSpc>
            </a:pPr>
            <a:r>
              <a:rPr lang="en-US" sz="3190">
                <a:solidFill>
                  <a:srgbClr val="FFFFFF"/>
                </a:solidFill>
                <a:latin typeface="Canva Sans 1"/>
              </a:rPr>
              <a:t>It is the process of combining multiple sources in to a single data set. The major problmes considered during this process is Schema Integration, Entity Identification Problem, Detecting &amp; resolving data value concepts.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B4A9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901328" y="342900"/>
            <a:ext cx="1601943" cy="1601943"/>
          </a:xfrm>
          <a:prstGeom prst="rect">
            <a:avLst/>
          </a:prstGeom>
        </p:spPr>
      </p:pic>
      <p:grpSp>
        <p:nvGrpSpPr>
          <p:cNvPr name="Group 3" id="3"/>
          <p:cNvGrpSpPr/>
          <p:nvPr/>
        </p:nvGrpSpPr>
        <p:grpSpPr>
          <a:xfrm rot="0">
            <a:off x="14437847" y="8455131"/>
            <a:ext cx="2821453" cy="2821453"/>
            <a:chOff x="0" y="0"/>
            <a:chExt cx="812800" cy="812800"/>
          </a:xfrm>
        </p:grpSpPr>
        <p:sp>
          <p:nvSpPr>
            <p:cNvPr name="Freeform 4" id="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F5FB4"/>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6744950" y="6192490"/>
            <a:ext cx="3086100" cy="3086100"/>
            <a:chOff x="0" y="0"/>
            <a:chExt cx="812800" cy="812800"/>
          </a:xfrm>
        </p:grpSpPr>
        <p:sp>
          <p:nvSpPr>
            <p:cNvPr name="Freeform 7" id="7"/>
            <p:cNvSpPr/>
            <p:nvPr/>
          </p:nvSpPr>
          <p:spPr>
            <a:xfrm flipH="false" flipV="false">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88684"/>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3079"/>
                </a:lnSpc>
              </a:pPr>
            </a:p>
          </p:txBody>
        </p:sp>
      </p:grpSp>
      <p:grpSp>
        <p:nvGrpSpPr>
          <p:cNvPr name="Group 9" id="9"/>
          <p:cNvGrpSpPr/>
          <p:nvPr/>
        </p:nvGrpSpPr>
        <p:grpSpPr>
          <a:xfrm rot="0">
            <a:off x="15687745" y="7586662"/>
            <a:ext cx="3086100" cy="2700338"/>
            <a:chOff x="0" y="0"/>
            <a:chExt cx="812800" cy="711200"/>
          </a:xfrm>
        </p:grpSpPr>
        <p:sp>
          <p:nvSpPr>
            <p:cNvPr name="Freeform 10" id="10"/>
            <p:cNvSpPr/>
            <p:nvPr/>
          </p:nvSpPr>
          <p:spPr>
            <a:xfrm flipH="false" flipV="false">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202E4E"/>
            </a:solidFill>
          </p:spPr>
        </p:sp>
        <p:sp>
          <p:nvSpPr>
            <p:cNvPr name="TextBox 11" id="11"/>
            <p:cNvSpPr txBox="true"/>
            <p:nvPr/>
          </p:nvSpPr>
          <p:spPr>
            <a:xfrm>
              <a:off x="127000" y="292100"/>
              <a:ext cx="558800" cy="368300"/>
            </a:xfrm>
            <a:prstGeom prst="rect">
              <a:avLst/>
            </a:prstGeom>
          </p:spPr>
          <p:txBody>
            <a:bodyPr anchor="ctr" rtlCol="false" tIns="50800" lIns="50800" bIns="50800" rIns="50800"/>
            <a:lstStyle/>
            <a:p>
              <a:pPr algn="ctr">
                <a:lnSpc>
                  <a:spcPts val="3079"/>
                </a:lnSpc>
              </a:pPr>
            </a:p>
          </p:txBody>
        </p:sp>
      </p:grpSp>
      <p:sp>
        <p:nvSpPr>
          <p:cNvPr name="TextBox 12" id="12"/>
          <p:cNvSpPr txBox="true"/>
          <p:nvPr/>
        </p:nvSpPr>
        <p:spPr>
          <a:xfrm rot="0">
            <a:off x="9139238" y="4848225"/>
            <a:ext cx="9525" cy="523875"/>
          </a:xfrm>
          <a:prstGeom prst="rect">
            <a:avLst/>
          </a:prstGeom>
        </p:spPr>
        <p:txBody>
          <a:bodyPr anchor="t" rtlCol="false" tIns="0" lIns="0" bIns="0" rIns="0">
            <a:spAutoFit/>
          </a:bodyPr>
          <a:lstStyle/>
          <a:p>
            <a:pPr algn="ctr">
              <a:lnSpc>
                <a:spcPts val="4200"/>
              </a:lnSpc>
              <a:spcBef>
                <a:spcPct val="0"/>
              </a:spcBef>
            </a:pPr>
          </a:p>
        </p:txBody>
      </p:sp>
      <p:sp>
        <p:nvSpPr>
          <p:cNvPr name="TextBox 13" id="13"/>
          <p:cNvSpPr txBox="true"/>
          <p:nvPr/>
        </p:nvSpPr>
        <p:spPr>
          <a:xfrm rot="0">
            <a:off x="794941" y="383462"/>
            <a:ext cx="11903306" cy="1368419"/>
          </a:xfrm>
          <a:prstGeom prst="rect">
            <a:avLst/>
          </a:prstGeom>
        </p:spPr>
        <p:txBody>
          <a:bodyPr anchor="t" rtlCol="false" tIns="0" lIns="0" bIns="0" rIns="0">
            <a:spAutoFit/>
          </a:bodyPr>
          <a:lstStyle/>
          <a:p>
            <a:pPr algn="ctr">
              <a:lnSpc>
                <a:spcPts val="11200"/>
              </a:lnSpc>
            </a:pPr>
            <a:r>
              <a:rPr lang="en-US" sz="8000">
                <a:solidFill>
                  <a:srgbClr val="FFFFFF"/>
                </a:solidFill>
                <a:latin typeface="Canva Sans 1 Bold"/>
              </a:rPr>
              <a:t>DATA PREPROCESSING</a:t>
            </a:r>
          </a:p>
        </p:txBody>
      </p:sp>
      <p:sp>
        <p:nvSpPr>
          <p:cNvPr name="TextBox 14" id="14"/>
          <p:cNvSpPr txBox="true"/>
          <p:nvPr/>
        </p:nvSpPr>
        <p:spPr>
          <a:xfrm rot="0">
            <a:off x="765687" y="3191944"/>
            <a:ext cx="16747101" cy="2887980"/>
          </a:xfrm>
          <a:prstGeom prst="rect">
            <a:avLst/>
          </a:prstGeom>
        </p:spPr>
        <p:txBody>
          <a:bodyPr anchor="t" rtlCol="false" tIns="0" lIns="0" bIns="0" rIns="0">
            <a:spAutoFit/>
          </a:bodyPr>
          <a:lstStyle/>
          <a:p>
            <a:pPr marL="712468" indent="-356234" lvl="1">
              <a:lnSpc>
                <a:spcPts val="4619"/>
              </a:lnSpc>
              <a:buFont typeface="Arial"/>
              <a:buChar char="•"/>
            </a:pPr>
            <a:r>
              <a:rPr lang="en-US" sz="3299">
                <a:solidFill>
                  <a:srgbClr val="FFFFFF"/>
                </a:solidFill>
                <a:latin typeface="Canva Sans 1 Bold"/>
              </a:rPr>
              <a:t>DATA REDUCTION:</a:t>
            </a:r>
          </a:p>
          <a:p>
            <a:pPr>
              <a:lnSpc>
                <a:spcPts val="4619"/>
              </a:lnSpc>
            </a:pPr>
            <a:r>
              <a:rPr lang="en-US" sz="3299">
                <a:solidFill>
                  <a:srgbClr val="FFFFFF"/>
                </a:solidFill>
                <a:latin typeface="Canva Sans 1"/>
              </a:rPr>
              <a:t>This process reduces the volume of the data which makes analysis easier and gives the same or almost same result. Reduction also reduces the storage space. The major technics used in this reduction is Dimensionality Reducation, Numerosity Reduction and Data Compression.</a:t>
            </a:r>
          </a:p>
        </p:txBody>
      </p:sp>
      <p:sp>
        <p:nvSpPr>
          <p:cNvPr name="TextBox 15" id="15"/>
          <p:cNvSpPr txBox="true"/>
          <p:nvPr/>
        </p:nvSpPr>
        <p:spPr>
          <a:xfrm rot="0">
            <a:off x="483694" y="6694575"/>
            <a:ext cx="16747101" cy="2887980"/>
          </a:xfrm>
          <a:prstGeom prst="rect">
            <a:avLst/>
          </a:prstGeom>
        </p:spPr>
        <p:txBody>
          <a:bodyPr anchor="t" rtlCol="false" tIns="0" lIns="0" bIns="0" rIns="0">
            <a:spAutoFit/>
          </a:bodyPr>
          <a:lstStyle/>
          <a:p>
            <a:pPr marL="712468" indent="-356234" lvl="1">
              <a:lnSpc>
                <a:spcPts val="4619"/>
              </a:lnSpc>
              <a:buFont typeface="Arial"/>
              <a:buChar char="•"/>
            </a:pPr>
            <a:r>
              <a:rPr lang="en-US" sz="3299">
                <a:solidFill>
                  <a:srgbClr val="FFFFFF"/>
                </a:solidFill>
                <a:latin typeface="Canva Sans 1 Bold"/>
              </a:rPr>
              <a:t>DATA TRANSFORMATION:</a:t>
            </a:r>
          </a:p>
          <a:p>
            <a:pPr>
              <a:lnSpc>
                <a:spcPts val="4619"/>
              </a:lnSpc>
            </a:pPr>
            <a:r>
              <a:rPr lang="en-US" sz="3299">
                <a:solidFill>
                  <a:srgbClr val="FFFFFF"/>
                </a:solidFill>
                <a:latin typeface="Canva Sans 1"/>
              </a:rPr>
              <a:t>The change made in the format or structure of the data is known as data transformation.This step can be complex or simple based on the requirements. The methods used in this transformation is Smoothing, Aggregation, Discretization, Normalization.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B4A9D"/>
        </a:solidFill>
      </p:bgPr>
    </p:bg>
    <p:spTree>
      <p:nvGrpSpPr>
        <p:cNvPr id="1" name=""/>
        <p:cNvGrpSpPr/>
        <p:nvPr/>
      </p:nvGrpSpPr>
      <p:grpSpPr>
        <a:xfrm>
          <a:off x="0" y="0"/>
          <a:ext cx="0" cy="0"/>
          <a:chOff x="0" y="0"/>
          <a:chExt cx="0" cy="0"/>
        </a:xfrm>
      </p:grpSpPr>
      <p:grpSp>
        <p:nvGrpSpPr>
          <p:cNvPr name="Group 2" id="2"/>
          <p:cNvGrpSpPr/>
          <p:nvPr/>
        </p:nvGrpSpPr>
        <p:grpSpPr>
          <a:xfrm rot="0">
            <a:off x="-1526773" y="480704"/>
            <a:ext cx="3053546" cy="3053546"/>
            <a:chOff x="0" y="0"/>
            <a:chExt cx="812800" cy="812800"/>
          </a:xfrm>
        </p:grpSpPr>
        <p:sp>
          <p:nvSpPr>
            <p:cNvPr name="Freeform 3" id="3"/>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02E4E"/>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0">
            <a:off x="-514350" y="-1200150"/>
            <a:ext cx="3086100" cy="3086100"/>
            <a:chOff x="0" y="0"/>
            <a:chExt cx="812800" cy="812800"/>
          </a:xfrm>
        </p:grpSpPr>
        <p:sp>
          <p:nvSpPr>
            <p:cNvPr name="Freeform 6" id="6"/>
            <p:cNvSpPr/>
            <p:nvPr/>
          </p:nvSpPr>
          <p:spPr>
            <a:xfrm flipH="false" flipV="false">
              <a:off x="0" y="0"/>
              <a:ext cx="812800" cy="812800"/>
            </a:xfrm>
            <a:custGeom>
              <a:avLst/>
              <a:gdLst/>
              <a:ahLst/>
              <a:cxnLst/>
              <a:rect r="r" b="b" t="t" l="l"/>
              <a:pathLst>
                <a:path h="812800" w="812800">
                  <a:moveTo>
                    <a:pt x="406400" y="0"/>
                  </a:moveTo>
                  <a:lnTo>
                    <a:pt x="445826" y="33348"/>
                  </a:lnTo>
                  <a:lnTo>
                    <a:pt x="491360" y="8881"/>
                  </a:lnTo>
                  <a:lnTo>
                    <a:pt x="522953" y="49652"/>
                  </a:lnTo>
                  <a:lnTo>
                    <a:pt x="572609" y="35135"/>
                  </a:lnTo>
                  <a:lnTo>
                    <a:pt x="594986" y="81548"/>
                  </a:lnTo>
                  <a:lnTo>
                    <a:pt x="646591" y="77616"/>
                  </a:lnTo>
                  <a:lnTo>
                    <a:pt x="658778" y="127641"/>
                  </a:lnTo>
                  <a:lnTo>
                    <a:pt x="710077" y="134465"/>
                  </a:lnTo>
                  <a:lnTo>
                    <a:pt x="711539" y="185918"/>
                  </a:lnTo>
                  <a:lnTo>
                    <a:pt x="760292" y="203200"/>
                  </a:lnTo>
                  <a:lnTo>
                    <a:pt x="750965" y="253830"/>
                  </a:lnTo>
                  <a:lnTo>
                    <a:pt x="795038" y="280816"/>
                  </a:lnTo>
                  <a:lnTo>
                    <a:pt x="775331" y="328411"/>
                  </a:lnTo>
                  <a:lnTo>
                    <a:pt x="812800" y="363920"/>
                  </a:lnTo>
                  <a:lnTo>
                    <a:pt x="783573" y="406400"/>
                  </a:lnTo>
                  <a:lnTo>
                    <a:pt x="812800" y="448880"/>
                  </a:lnTo>
                  <a:lnTo>
                    <a:pt x="775331" y="484389"/>
                  </a:lnTo>
                  <a:lnTo>
                    <a:pt x="795038" y="531984"/>
                  </a:lnTo>
                  <a:lnTo>
                    <a:pt x="750965" y="558970"/>
                  </a:lnTo>
                  <a:lnTo>
                    <a:pt x="760292" y="609600"/>
                  </a:lnTo>
                  <a:lnTo>
                    <a:pt x="711539" y="626882"/>
                  </a:lnTo>
                  <a:lnTo>
                    <a:pt x="710077" y="678335"/>
                  </a:lnTo>
                  <a:lnTo>
                    <a:pt x="658778" y="685159"/>
                  </a:lnTo>
                  <a:lnTo>
                    <a:pt x="646591" y="735184"/>
                  </a:lnTo>
                  <a:lnTo>
                    <a:pt x="594986" y="731252"/>
                  </a:lnTo>
                  <a:lnTo>
                    <a:pt x="572609" y="777665"/>
                  </a:lnTo>
                  <a:lnTo>
                    <a:pt x="522953" y="763148"/>
                  </a:lnTo>
                  <a:lnTo>
                    <a:pt x="491360" y="803919"/>
                  </a:lnTo>
                  <a:lnTo>
                    <a:pt x="445826" y="779452"/>
                  </a:lnTo>
                  <a:lnTo>
                    <a:pt x="406400" y="812800"/>
                  </a:lnTo>
                  <a:lnTo>
                    <a:pt x="366974" y="779452"/>
                  </a:lnTo>
                  <a:lnTo>
                    <a:pt x="321440" y="803919"/>
                  </a:lnTo>
                  <a:lnTo>
                    <a:pt x="289847" y="763148"/>
                  </a:lnTo>
                  <a:lnTo>
                    <a:pt x="240191" y="777665"/>
                  </a:lnTo>
                  <a:lnTo>
                    <a:pt x="217814" y="731252"/>
                  </a:lnTo>
                  <a:lnTo>
                    <a:pt x="166209" y="735184"/>
                  </a:lnTo>
                  <a:lnTo>
                    <a:pt x="154022" y="685159"/>
                  </a:lnTo>
                  <a:lnTo>
                    <a:pt x="102722" y="678335"/>
                  </a:lnTo>
                  <a:lnTo>
                    <a:pt x="101260" y="626882"/>
                  </a:lnTo>
                  <a:lnTo>
                    <a:pt x="52509" y="609600"/>
                  </a:lnTo>
                  <a:lnTo>
                    <a:pt x="61835" y="558970"/>
                  </a:lnTo>
                  <a:lnTo>
                    <a:pt x="17762" y="531984"/>
                  </a:lnTo>
                  <a:lnTo>
                    <a:pt x="37469" y="484389"/>
                  </a:lnTo>
                  <a:lnTo>
                    <a:pt x="0" y="448880"/>
                  </a:lnTo>
                  <a:lnTo>
                    <a:pt x="29227" y="406400"/>
                  </a:lnTo>
                  <a:lnTo>
                    <a:pt x="0" y="363920"/>
                  </a:lnTo>
                  <a:lnTo>
                    <a:pt x="37469" y="328411"/>
                  </a:lnTo>
                  <a:lnTo>
                    <a:pt x="17762" y="280816"/>
                  </a:lnTo>
                  <a:lnTo>
                    <a:pt x="61835" y="253830"/>
                  </a:lnTo>
                  <a:lnTo>
                    <a:pt x="52509" y="203200"/>
                  </a:lnTo>
                  <a:lnTo>
                    <a:pt x="101260" y="185918"/>
                  </a:lnTo>
                  <a:lnTo>
                    <a:pt x="102722" y="134465"/>
                  </a:lnTo>
                  <a:lnTo>
                    <a:pt x="154022" y="127641"/>
                  </a:lnTo>
                  <a:lnTo>
                    <a:pt x="166209" y="77616"/>
                  </a:lnTo>
                  <a:lnTo>
                    <a:pt x="217814" y="81548"/>
                  </a:lnTo>
                  <a:lnTo>
                    <a:pt x="240191" y="35135"/>
                  </a:lnTo>
                  <a:lnTo>
                    <a:pt x="289847" y="49652"/>
                  </a:lnTo>
                  <a:lnTo>
                    <a:pt x="321440" y="8881"/>
                  </a:lnTo>
                  <a:lnTo>
                    <a:pt x="366974" y="33348"/>
                  </a:lnTo>
                  <a:lnTo>
                    <a:pt x="406400" y="0"/>
                  </a:lnTo>
                  <a:close/>
                </a:path>
              </a:pathLst>
            </a:custGeom>
            <a:solidFill>
              <a:srgbClr val="55B2D6"/>
            </a:solidFill>
          </p:spPr>
        </p:sp>
        <p:sp>
          <p:nvSpPr>
            <p:cNvPr name="TextBox 7" id="7"/>
            <p:cNvSpPr txBox="true"/>
            <p:nvPr/>
          </p:nvSpPr>
          <p:spPr>
            <a:xfrm>
              <a:off x="152400" y="114300"/>
              <a:ext cx="508000" cy="546100"/>
            </a:xfrm>
            <a:prstGeom prst="rect">
              <a:avLst/>
            </a:prstGeom>
          </p:spPr>
          <p:txBody>
            <a:bodyPr anchor="ctr" rtlCol="false" tIns="50800" lIns="50800" bIns="50800" rIns="50800"/>
            <a:lstStyle/>
            <a:p>
              <a:pPr algn="ctr">
                <a:lnSpc>
                  <a:spcPts val="3079"/>
                </a:lnSpc>
              </a:pPr>
            </a:p>
          </p:txBody>
        </p:sp>
      </p:grpSp>
      <p:sp>
        <p:nvSpPr>
          <p:cNvPr name="AutoShape 8" id="8"/>
          <p:cNvSpPr/>
          <p:nvPr/>
        </p:nvSpPr>
        <p:spPr>
          <a:xfrm rot="5400000">
            <a:off x="11993138" y="5531901"/>
            <a:ext cx="11101902" cy="0"/>
          </a:xfrm>
          <a:prstGeom prst="line">
            <a:avLst/>
          </a:prstGeom>
          <a:ln cap="flat" w="38100">
            <a:solidFill>
              <a:srgbClr val="FFFFFF"/>
            </a:solidFill>
            <a:prstDash val="solid"/>
            <a:headEnd type="none" len="sm" w="sm"/>
            <a:tailEnd type="none" len="sm" w="sm"/>
          </a:ln>
        </p:spPr>
      </p:sp>
      <p:sp>
        <p:nvSpPr>
          <p:cNvPr name="AutoShape 9" id="9"/>
          <p:cNvSpPr/>
          <p:nvPr/>
        </p:nvSpPr>
        <p:spPr>
          <a:xfrm rot="5400000">
            <a:off x="12319161" y="5531901"/>
            <a:ext cx="11101902"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1691239" y="-2057400"/>
            <a:ext cx="3086100" cy="3086100"/>
            <a:chOff x="0" y="0"/>
            <a:chExt cx="812800" cy="812800"/>
          </a:xfrm>
        </p:grpSpPr>
        <p:sp>
          <p:nvSpPr>
            <p:cNvPr name="Freeform 11" id="11"/>
            <p:cNvSpPr/>
            <p:nvPr/>
          </p:nvSpPr>
          <p:spPr>
            <a:xfrm flipH="false" flipV="false">
              <a:off x="0" y="0"/>
              <a:ext cx="812800" cy="812800"/>
            </a:xfrm>
            <a:custGeom>
              <a:avLst/>
              <a:gdLst/>
              <a:ahLst/>
              <a:cxnLst/>
              <a:rect r="r" b="b" t="t" l="l"/>
              <a:pathLst>
                <a:path h="812800" w="812800">
                  <a:moveTo>
                    <a:pt x="406400" y="0"/>
                  </a:moveTo>
                  <a:lnTo>
                    <a:pt x="445826" y="33348"/>
                  </a:lnTo>
                  <a:lnTo>
                    <a:pt x="491360" y="8881"/>
                  </a:lnTo>
                  <a:lnTo>
                    <a:pt x="522953" y="49652"/>
                  </a:lnTo>
                  <a:lnTo>
                    <a:pt x="572609" y="35135"/>
                  </a:lnTo>
                  <a:lnTo>
                    <a:pt x="594986" y="81548"/>
                  </a:lnTo>
                  <a:lnTo>
                    <a:pt x="646591" y="77616"/>
                  </a:lnTo>
                  <a:lnTo>
                    <a:pt x="658778" y="127641"/>
                  </a:lnTo>
                  <a:lnTo>
                    <a:pt x="710077" y="134465"/>
                  </a:lnTo>
                  <a:lnTo>
                    <a:pt x="711539" y="185918"/>
                  </a:lnTo>
                  <a:lnTo>
                    <a:pt x="760292" y="203200"/>
                  </a:lnTo>
                  <a:lnTo>
                    <a:pt x="750965" y="253830"/>
                  </a:lnTo>
                  <a:lnTo>
                    <a:pt x="795038" y="280816"/>
                  </a:lnTo>
                  <a:lnTo>
                    <a:pt x="775331" y="328411"/>
                  </a:lnTo>
                  <a:lnTo>
                    <a:pt x="812800" y="363920"/>
                  </a:lnTo>
                  <a:lnTo>
                    <a:pt x="783573" y="406400"/>
                  </a:lnTo>
                  <a:lnTo>
                    <a:pt x="812800" y="448880"/>
                  </a:lnTo>
                  <a:lnTo>
                    <a:pt x="775331" y="484389"/>
                  </a:lnTo>
                  <a:lnTo>
                    <a:pt x="795038" y="531984"/>
                  </a:lnTo>
                  <a:lnTo>
                    <a:pt x="750965" y="558970"/>
                  </a:lnTo>
                  <a:lnTo>
                    <a:pt x="760292" y="609600"/>
                  </a:lnTo>
                  <a:lnTo>
                    <a:pt x="711539" y="626882"/>
                  </a:lnTo>
                  <a:lnTo>
                    <a:pt x="710077" y="678335"/>
                  </a:lnTo>
                  <a:lnTo>
                    <a:pt x="658778" y="685159"/>
                  </a:lnTo>
                  <a:lnTo>
                    <a:pt x="646591" y="735184"/>
                  </a:lnTo>
                  <a:lnTo>
                    <a:pt x="594986" y="731252"/>
                  </a:lnTo>
                  <a:lnTo>
                    <a:pt x="572609" y="777665"/>
                  </a:lnTo>
                  <a:lnTo>
                    <a:pt x="522953" y="763148"/>
                  </a:lnTo>
                  <a:lnTo>
                    <a:pt x="491360" y="803919"/>
                  </a:lnTo>
                  <a:lnTo>
                    <a:pt x="445826" y="779452"/>
                  </a:lnTo>
                  <a:lnTo>
                    <a:pt x="406400" y="812800"/>
                  </a:lnTo>
                  <a:lnTo>
                    <a:pt x="366974" y="779452"/>
                  </a:lnTo>
                  <a:lnTo>
                    <a:pt x="321440" y="803919"/>
                  </a:lnTo>
                  <a:lnTo>
                    <a:pt x="289847" y="763148"/>
                  </a:lnTo>
                  <a:lnTo>
                    <a:pt x="240191" y="777665"/>
                  </a:lnTo>
                  <a:lnTo>
                    <a:pt x="217814" y="731252"/>
                  </a:lnTo>
                  <a:lnTo>
                    <a:pt x="166209" y="735184"/>
                  </a:lnTo>
                  <a:lnTo>
                    <a:pt x="154022" y="685159"/>
                  </a:lnTo>
                  <a:lnTo>
                    <a:pt x="102722" y="678335"/>
                  </a:lnTo>
                  <a:lnTo>
                    <a:pt x="101260" y="626882"/>
                  </a:lnTo>
                  <a:lnTo>
                    <a:pt x="52509" y="609600"/>
                  </a:lnTo>
                  <a:lnTo>
                    <a:pt x="61835" y="558970"/>
                  </a:lnTo>
                  <a:lnTo>
                    <a:pt x="17762" y="531984"/>
                  </a:lnTo>
                  <a:lnTo>
                    <a:pt x="37469" y="484389"/>
                  </a:lnTo>
                  <a:lnTo>
                    <a:pt x="0" y="448880"/>
                  </a:lnTo>
                  <a:lnTo>
                    <a:pt x="29227" y="406400"/>
                  </a:lnTo>
                  <a:lnTo>
                    <a:pt x="0" y="363920"/>
                  </a:lnTo>
                  <a:lnTo>
                    <a:pt x="37469" y="328411"/>
                  </a:lnTo>
                  <a:lnTo>
                    <a:pt x="17762" y="280816"/>
                  </a:lnTo>
                  <a:lnTo>
                    <a:pt x="61835" y="253830"/>
                  </a:lnTo>
                  <a:lnTo>
                    <a:pt x="52509" y="203200"/>
                  </a:lnTo>
                  <a:lnTo>
                    <a:pt x="101260" y="185918"/>
                  </a:lnTo>
                  <a:lnTo>
                    <a:pt x="102722" y="134465"/>
                  </a:lnTo>
                  <a:lnTo>
                    <a:pt x="154022" y="127641"/>
                  </a:lnTo>
                  <a:lnTo>
                    <a:pt x="166209" y="77616"/>
                  </a:lnTo>
                  <a:lnTo>
                    <a:pt x="217814" y="81548"/>
                  </a:lnTo>
                  <a:lnTo>
                    <a:pt x="240191" y="35135"/>
                  </a:lnTo>
                  <a:lnTo>
                    <a:pt x="289847" y="49652"/>
                  </a:lnTo>
                  <a:lnTo>
                    <a:pt x="321440" y="8881"/>
                  </a:lnTo>
                  <a:lnTo>
                    <a:pt x="366974" y="33348"/>
                  </a:lnTo>
                  <a:lnTo>
                    <a:pt x="406400" y="0"/>
                  </a:lnTo>
                  <a:close/>
                </a:path>
              </a:pathLst>
            </a:custGeom>
            <a:solidFill>
              <a:srgbClr val="D9D9D9"/>
            </a:solidFill>
          </p:spPr>
        </p:sp>
        <p:sp>
          <p:nvSpPr>
            <p:cNvPr name="TextBox 12" id="12"/>
            <p:cNvSpPr txBox="true"/>
            <p:nvPr/>
          </p:nvSpPr>
          <p:spPr>
            <a:xfrm>
              <a:off x="152400" y="114300"/>
              <a:ext cx="508000" cy="546100"/>
            </a:xfrm>
            <a:prstGeom prst="rect">
              <a:avLst/>
            </a:prstGeom>
          </p:spPr>
          <p:txBody>
            <a:bodyPr anchor="ctr" rtlCol="false" tIns="50800" lIns="50800" bIns="50800" rIns="50800"/>
            <a:lstStyle/>
            <a:p>
              <a:pPr algn="ctr">
                <a:lnSpc>
                  <a:spcPts val="3079"/>
                </a:lnSpc>
              </a:pPr>
            </a:p>
          </p:txBody>
        </p:sp>
      </p:grpSp>
      <p:pic>
        <p:nvPicPr>
          <p:cNvPr name="Picture 13" id="13"/>
          <p:cNvPicPr>
            <a:picLocks noChangeAspect="true"/>
          </p:cNvPicPr>
          <p:nvPr/>
        </p:nvPicPr>
        <p:blipFill>
          <a:blip r:embed="rId2"/>
          <a:srcRect l="0" t="0" r="0" b="0"/>
          <a:stretch>
            <a:fillRect/>
          </a:stretch>
        </p:blipFill>
        <p:spPr>
          <a:xfrm flipH="false" flipV="false" rot="0">
            <a:off x="8370220" y="3534250"/>
            <a:ext cx="9030994" cy="4782256"/>
          </a:xfrm>
          <a:prstGeom prst="rect">
            <a:avLst/>
          </a:prstGeom>
        </p:spPr>
      </p:pic>
      <p:sp>
        <p:nvSpPr>
          <p:cNvPr name="TextBox 14" id="14"/>
          <p:cNvSpPr txBox="true"/>
          <p:nvPr/>
        </p:nvSpPr>
        <p:spPr>
          <a:xfrm rot="0">
            <a:off x="5991916" y="190500"/>
            <a:ext cx="9733211" cy="1368419"/>
          </a:xfrm>
          <a:prstGeom prst="rect">
            <a:avLst/>
          </a:prstGeom>
        </p:spPr>
        <p:txBody>
          <a:bodyPr anchor="t" rtlCol="false" tIns="0" lIns="0" bIns="0" rIns="0">
            <a:spAutoFit/>
          </a:bodyPr>
          <a:lstStyle/>
          <a:p>
            <a:pPr algn="ctr">
              <a:lnSpc>
                <a:spcPts val="11200"/>
              </a:lnSpc>
            </a:pPr>
            <a:r>
              <a:rPr lang="en-US" sz="8000">
                <a:solidFill>
                  <a:srgbClr val="FFFFFF"/>
                </a:solidFill>
                <a:latin typeface="Canva Sans 1 Bold"/>
              </a:rPr>
              <a:t>DATA RESAMPLING</a:t>
            </a:r>
          </a:p>
        </p:txBody>
      </p:sp>
      <p:sp>
        <p:nvSpPr>
          <p:cNvPr name="TextBox 15" id="15"/>
          <p:cNvSpPr txBox="true"/>
          <p:nvPr/>
        </p:nvSpPr>
        <p:spPr>
          <a:xfrm rot="0">
            <a:off x="1526773" y="1819275"/>
            <a:ext cx="14944156" cy="1725930"/>
          </a:xfrm>
          <a:prstGeom prst="rect">
            <a:avLst/>
          </a:prstGeom>
        </p:spPr>
        <p:txBody>
          <a:bodyPr anchor="t" rtlCol="false" tIns="0" lIns="0" bIns="0" rIns="0">
            <a:spAutoFit/>
          </a:bodyPr>
          <a:lstStyle/>
          <a:p>
            <a:pPr marL="712472" indent="-356236" lvl="1">
              <a:lnSpc>
                <a:spcPts val="4620"/>
              </a:lnSpc>
              <a:buFont typeface="Arial"/>
              <a:buChar char="•"/>
            </a:pPr>
            <a:r>
              <a:rPr lang="en-US" sz="3300">
                <a:solidFill>
                  <a:srgbClr val="FFFFFF"/>
                </a:solidFill>
                <a:latin typeface="Canva Sans 1"/>
              </a:rPr>
              <a:t>Data Resampling is the popular way of dealing imbalanced data</a:t>
            </a:r>
          </a:p>
          <a:p>
            <a:pPr marL="712472" indent="-356236" lvl="1">
              <a:lnSpc>
                <a:spcPts val="4620"/>
              </a:lnSpc>
              <a:buFont typeface="Arial"/>
              <a:buChar char="•"/>
            </a:pPr>
            <a:r>
              <a:rPr lang="en-US" sz="3300">
                <a:solidFill>
                  <a:srgbClr val="FFFFFF"/>
                </a:solidFill>
                <a:latin typeface="Canva Sans 1"/>
              </a:rPr>
              <a:t>We used SMOTE technique to oversample our data by synthetic approach.</a:t>
            </a:r>
          </a:p>
        </p:txBody>
      </p:sp>
      <p:sp>
        <p:nvSpPr>
          <p:cNvPr name="TextBox 16" id="16"/>
          <p:cNvSpPr txBox="true"/>
          <p:nvPr/>
        </p:nvSpPr>
        <p:spPr>
          <a:xfrm rot="0">
            <a:off x="486625" y="3883694"/>
            <a:ext cx="2409230" cy="863600"/>
          </a:xfrm>
          <a:prstGeom prst="rect">
            <a:avLst/>
          </a:prstGeom>
        </p:spPr>
        <p:txBody>
          <a:bodyPr anchor="t" rtlCol="false" tIns="0" lIns="0" bIns="0" rIns="0">
            <a:spAutoFit/>
          </a:bodyPr>
          <a:lstStyle/>
          <a:p>
            <a:pPr algn="ctr">
              <a:lnSpc>
                <a:spcPts val="7000"/>
              </a:lnSpc>
            </a:pPr>
            <a:r>
              <a:rPr lang="en-US" sz="5000">
                <a:solidFill>
                  <a:srgbClr val="FFFFFF"/>
                </a:solidFill>
                <a:latin typeface="Canva Sans 1 Bold"/>
              </a:rPr>
              <a:t>SMOTE:</a:t>
            </a:r>
          </a:p>
        </p:txBody>
      </p:sp>
      <p:sp>
        <p:nvSpPr>
          <p:cNvPr name="TextBox 17" id="17"/>
          <p:cNvSpPr txBox="true"/>
          <p:nvPr/>
        </p:nvSpPr>
        <p:spPr>
          <a:xfrm rot="0">
            <a:off x="486625" y="5013994"/>
            <a:ext cx="7759770" cy="4646201"/>
          </a:xfrm>
          <a:prstGeom prst="rect">
            <a:avLst/>
          </a:prstGeom>
        </p:spPr>
        <p:txBody>
          <a:bodyPr anchor="t" rtlCol="false" tIns="0" lIns="0" bIns="0" rIns="0">
            <a:spAutoFit/>
          </a:bodyPr>
          <a:lstStyle/>
          <a:p>
            <a:pPr>
              <a:lnSpc>
                <a:spcPts val="4613"/>
              </a:lnSpc>
            </a:pPr>
            <a:r>
              <a:rPr lang="en-US" sz="3295">
                <a:solidFill>
                  <a:srgbClr val="FFFFFF"/>
                </a:solidFill>
                <a:latin typeface="Canva Sans 1"/>
              </a:rPr>
              <a:t>it is an oversampling technique where the synthetic  samples are generated for the minority class. The algorithm helps to overcome the overfitting problem posed by random oversampling. It increases the number of cases in your dataset in a balanced way.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B4A9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9390"/>
            <a:ext cx="3129246" cy="170152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5332033" y="8683174"/>
            <a:ext cx="2955967" cy="1607307"/>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9486723" y="3841115"/>
            <a:ext cx="7772577" cy="4633652"/>
          </a:xfrm>
          <a:prstGeom prst="rect">
            <a:avLst/>
          </a:prstGeom>
        </p:spPr>
      </p:pic>
      <p:sp>
        <p:nvSpPr>
          <p:cNvPr name="TextBox 5" id="5"/>
          <p:cNvSpPr txBox="true"/>
          <p:nvPr/>
        </p:nvSpPr>
        <p:spPr>
          <a:xfrm rot="0">
            <a:off x="9139238" y="4852352"/>
            <a:ext cx="9525" cy="1111250"/>
          </a:xfrm>
          <a:prstGeom prst="rect">
            <a:avLst/>
          </a:prstGeom>
        </p:spPr>
        <p:txBody>
          <a:bodyPr anchor="t" rtlCol="false" tIns="0" lIns="0" bIns="0" rIns="0">
            <a:spAutoFit/>
          </a:bodyPr>
          <a:lstStyle/>
          <a:p>
            <a:pPr algn="ctr">
              <a:lnSpc>
                <a:spcPts val="9100"/>
              </a:lnSpc>
              <a:spcBef>
                <a:spcPct val="0"/>
              </a:spcBef>
            </a:pPr>
          </a:p>
        </p:txBody>
      </p:sp>
      <p:sp>
        <p:nvSpPr>
          <p:cNvPr name="TextBox 6" id="6"/>
          <p:cNvSpPr txBox="true"/>
          <p:nvPr/>
        </p:nvSpPr>
        <p:spPr>
          <a:xfrm rot="0">
            <a:off x="4852169" y="333688"/>
            <a:ext cx="11677501" cy="1368419"/>
          </a:xfrm>
          <a:prstGeom prst="rect">
            <a:avLst/>
          </a:prstGeom>
        </p:spPr>
        <p:txBody>
          <a:bodyPr anchor="t" rtlCol="false" tIns="0" lIns="0" bIns="0" rIns="0">
            <a:spAutoFit/>
          </a:bodyPr>
          <a:lstStyle/>
          <a:p>
            <a:pPr algn="ctr">
              <a:lnSpc>
                <a:spcPts val="11200"/>
              </a:lnSpc>
            </a:pPr>
            <a:r>
              <a:rPr lang="en-US" sz="8000">
                <a:solidFill>
                  <a:srgbClr val="FFFFFF"/>
                </a:solidFill>
                <a:latin typeface="Canva Sans 1 Bold"/>
              </a:rPr>
              <a:t>WORD VECTORIZATION</a:t>
            </a:r>
          </a:p>
        </p:txBody>
      </p:sp>
      <p:sp>
        <p:nvSpPr>
          <p:cNvPr name="TextBox 7" id="7"/>
          <p:cNvSpPr txBox="true"/>
          <p:nvPr/>
        </p:nvSpPr>
        <p:spPr>
          <a:xfrm rot="0">
            <a:off x="509588" y="2269150"/>
            <a:ext cx="17259300" cy="1780539"/>
          </a:xfrm>
          <a:prstGeom prst="rect">
            <a:avLst/>
          </a:prstGeom>
        </p:spPr>
        <p:txBody>
          <a:bodyPr anchor="t" rtlCol="false" tIns="0" lIns="0" bIns="0" rIns="0">
            <a:spAutoFit/>
          </a:bodyPr>
          <a:lstStyle/>
          <a:p>
            <a:pPr marL="734069" indent="-367035" lvl="1">
              <a:lnSpc>
                <a:spcPts val="4760"/>
              </a:lnSpc>
              <a:buFont typeface="Arial"/>
              <a:buChar char="•"/>
            </a:pPr>
            <a:r>
              <a:rPr lang="en-US" sz="3400">
                <a:solidFill>
                  <a:srgbClr val="FFFFFF"/>
                </a:solidFill>
                <a:latin typeface="Canva Sans 1 Bold"/>
              </a:rPr>
              <a:t>TF-IDF vectorizer:</a:t>
            </a:r>
          </a:p>
          <a:p>
            <a:pPr>
              <a:lnSpc>
                <a:spcPts val="4760"/>
              </a:lnSpc>
            </a:pPr>
            <a:r>
              <a:rPr lang="en-US" sz="3400">
                <a:solidFill>
                  <a:srgbClr val="FFFFFF"/>
                </a:solidFill>
                <a:latin typeface="Canva Sans 1 Bold"/>
              </a:rPr>
              <a:t>       </a:t>
            </a:r>
            <a:r>
              <a:rPr lang="en-US" sz="3400">
                <a:solidFill>
                  <a:srgbClr val="FFFFFF"/>
                </a:solidFill>
                <a:latin typeface="Canva Sans 1"/>
              </a:rPr>
              <a:t>TF-IDF is a abrevation for Team Frequency Inverse Document  Frequency.</a:t>
            </a:r>
          </a:p>
          <a:p>
            <a:pPr>
              <a:lnSpc>
                <a:spcPts val="4760"/>
              </a:lnSpc>
            </a:pPr>
          </a:p>
        </p:txBody>
      </p:sp>
      <p:sp>
        <p:nvSpPr>
          <p:cNvPr name="TextBox 8" id="8"/>
          <p:cNvSpPr txBox="true"/>
          <p:nvPr/>
        </p:nvSpPr>
        <p:spPr>
          <a:xfrm rot="0">
            <a:off x="509588" y="3774440"/>
            <a:ext cx="8921416" cy="4311650"/>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FFFFFF"/>
                </a:solidFill>
                <a:latin typeface="Canva Sans 1"/>
              </a:rPr>
              <a:t>This is a very common algorithm to transform a text into a meaningful representation of numbers which is used to fit in machine algorithm for prediction. It transforms text to feature vectors that can be used as input to estimators.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B4A9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9390"/>
            <a:ext cx="3675624" cy="199862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4656112" y="8312161"/>
            <a:ext cx="3631888" cy="1974839"/>
          </a:xfrm>
          <a:prstGeom prst="rect">
            <a:avLst/>
          </a:prstGeom>
        </p:spPr>
      </p:pic>
      <p:pic>
        <p:nvPicPr>
          <p:cNvPr name="Picture 4" id="4"/>
          <p:cNvPicPr>
            <a:picLocks noChangeAspect="true"/>
          </p:cNvPicPr>
          <p:nvPr/>
        </p:nvPicPr>
        <p:blipFill>
          <a:blip r:embed="rId4"/>
          <a:srcRect l="0" t="850" r="0" b="850"/>
          <a:stretch>
            <a:fillRect/>
          </a:stretch>
        </p:blipFill>
        <p:spPr>
          <a:xfrm flipH="false" flipV="false" rot="0">
            <a:off x="9619523" y="2917099"/>
            <a:ext cx="8389609" cy="4118158"/>
          </a:xfrm>
          <a:prstGeom prst="rect">
            <a:avLst/>
          </a:prstGeom>
        </p:spPr>
      </p:pic>
      <p:sp>
        <p:nvSpPr>
          <p:cNvPr name="TextBox 5" id="5"/>
          <p:cNvSpPr txBox="true"/>
          <p:nvPr/>
        </p:nvSpPr>
        <p:spPr>
          <a:xfrm rot="0">
            <a:off x="9139238" y="4852352"/>
            <a:ext cx="9525" cy="1111250"/>
          </a:xfrm>
          <a:prstGeom prst="rect">
            <a:avLst/>
          </a:prstGeom>
        </p:spPr>
        <p:txBody>
          <a:bodyPr anchor="t" rtlCol="false" tIns="0" lIns="0" bIns="0" rIns="0">
            <a:spAutoFit/>
          </a:bodyPr>
          <a:lstStyle/>
          <a:p>
            <a:pPr algn="ctr">
              <a:lnSpc>
                <a:spcPts val="9100"/>
              </a:lnSpc>
              <a:spcBef>
                <a:spcPct val="0"/>
              </a:spcBef>
            </a:pPr>
          </a:p>
        </p:txBody>
      </p:sp>
      <p:sp>
        <p:nvSpPr>
          <p:cNvPr name="TextBox 6" id="6"/>
          <p:cNvSpPr txBox="true"/>
          <p:nvPr/>
        </p:nvSpPr>
        <p:spPr>
          <a:xfrm rot="0">
            <a:off x="4494014" y="333688"/>
            <a:ext cx="12393811" cy="1368419"/>
          </a:xfrm>
          <a:prstGeom prst="rect">
            <a:avLst/>
          </a:prstGeom>
        </p:spPr>
        <p:txBody>
          <a:bodyPr anchor="t" rtlCol="false" tIns="0" lIns="0" bIns="0" rIns="0">
            <a:spAutoFit/>
          </a:bodyPr>
          <a:lstStyle/>
          <a:p>
            <a:pPr algn="ctr">
              <a:lnSpc>
                <a:spcPts val="11200"/>
              </a:lnSpc>
            </a:pPr>
            <a:r>
              <a:rPr lang="en-US" sz="8000">
                <a:solidFill>
                  <a:srgbClr val="FFFFFF"/>
                </a:solidFill>
                <a:latin typeface="Canva Sans 1 Bold"/>
              </a:rPr>
              <a:t>CLASSIFICATION MODEL</a:t>
            </a:r>
          </a:p>
        </p:txBody>
      </p:sp>
      <p:sp>
        <p:nvSpPr>
          <p:cNvPr name="TextBox 7" id="7"/>
          <p:cNvSpPr txBox="true"/>
          <p:nvPr/>
        </p:nvSpPr>
        <p:spPr>
          <a:xfrm rot="0">
            <a:off x="1088082" y="2422117"/>
            <a:ext cx="7750820" cy="863600"/>
          </a:xfrm>
          <a:prstGeom prst="rect">
            <a:avLst/>
          </a:prstGeom>
        </p:spPr>
        <p:txBody>
          <a:bodyPr anchor="t" rtlCol="false" tIns="0" lIns="0" bIns="0" rIns="0">
            <a:spAutoFit/>
          </a:bodyPr>
          <a:lstStyle/>
          <a:p>
            <a:pPr algn="ctr">
              <a:lnSpc>
                <a:spcPts val="7000"/>
              </a:lnSpc>
            </a:pPr>
            <a:r>
              <a:rPr lang="en-US" sz="5000">
                <a:solidFill>
                  <a:srgbClr val="FFFFFF"/>
                </a:solidFill>
                <a:latin typeface="Canva Sans 1 Bold"/>
              </a:rPr>
              <a:t>LOGISTICS REGRESSION:</a:t>
            </a:r>
          </a:p>
        </p:txBody>
      </p:sp>
      <p:sp>
        <p:nvSpPr>
          <p:cNvPr name="TextBox 8" id="8"/>
          <p:cNvSpPr txBox="true"/>
          <p:nvPr/>
        </p:nvSpPr>
        <p:spPr>
          <a:xfrm rot="0">
            <a:off x="0" y="3487459"/>
            <a:ext cx="9940592" cy="5297137"/>
          </a:xfrm>
          <a:prstGeom prst="rect">
            <a:avLst/>
          </a:prstGeom>
        </p:spPr>
        <p:txBody>
          <a:bodyPr anchor="t" rtlCol="false" tIns="0" lIns="0" bIns="0" rIns="0">
            <a:spAutoFit/>
          </a:bodyPr>
          <a:lstStyle/>
          <a:p>
            <a:pPr marL="718147" indent="-359074" lvl="1">
              <a:lnSpc>
                <a:spcPts val="4656"/>
              </a:lnSpc>
              <a:buFont typeface="Arial"/>
              <a:buChar char="•"/>
            </a:pPr>
            <a:r>
              <a:rPr lang="en-US" sz="3326">
                <a:solidFill>
                  <a:srgbClr val="FFFFFF"/>
                </a:solidFill>
                <a:latin typeface="Canva Sans 1"/>
              </a:rPr>
              <a:t> Logistic regression is used to solve classification problems, and the    most common use case is </a:t>
            </a:r>
            <a:r>
              <a:rPr lang="en-US" sz="3326">
                <a:solidFill>
                  <a:srgbClr val="FFFFFF"/>
                </a:solidFill>
                <a:latin typeface="Canva Sans 1"/>
                <a:hlinkClick r:id="rId5" tooltip="https://en.wikipedia.org/wiki/Logistic_regression#:~:text=Binary%20logistic%20regression%20is%20used%20to%20predict%20the%20odds%20of%20being%20a%20case%20based%20on%20the%20values%20of%20the%20independent%20variables%20(predictors).%20The%20odds%20are%20defined%20as%20the%20probability%20that%20a%20particular%20outcome%20is%20a%20case%20divided%20by%20the%20probability%20that%20it%20is%20a%20noninstance."/>
              </a:rPr>
              <a:t>binary logistic regression</a:t>
            </a:r>
            <a:r>
              <a:rPr lang="en-US" sz="3326">
                <a:solidFill>
                  <a:srgbClr val="FFFFFF"/>
                </a:solidFill>
                <a:latin typeface="Canva Sans 1"/>
              </a:rPr>
              <a:t>, where the   outcome is binary (yes or no).</a:t>
            </a:r>
          </a:p>
          <a:p>
            <a:pPr marL="718147" indent="-359074" lvl="1">
              <a:lnSpc>
                <a:spcPts val="4656"/>
              </a:lnSpc>
              <a:buFont typeface="Arial"/>
              <a:buChar char="•"/>
            </a:pPr>
            <a:r>
              <a:rPr lang="en-US" sz="3326">
                <a:solidFill>
                  <a:srgbClr val="FFFFFF"/>
                </a:solidFill>
                <a:latin typeface="Canva Sans 1"/>
              </a:rPr>
              <a:t>Logistic Regression is a classification algorithm that uses the weighted contribution of the input features and passes through a sigmoid function.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8F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76" r="0" b="400"/>
          <a:stretch>
            <a:fillRect/>
          </a:stretch>
        </p:blipFill>
        <p:spPr>
          <a:xfrm flipH="false" flipV="false" rot="0">
            <a:off x="1802963" y="0"/>
            <a:ext cx="13649045" cy="9729399"/>
          </a:xfrm>
          <a:prstGeom prst="rect">
            <a:avLst/>
          </a:prstGeom>
        </p:spPr>
      </p:pic>
      <p:grpSp>
        <p:nvGrpSpPr>
          <p:cNvPr name="Group 3" id="3"/>
          <p:cNvGrpSpPr/>
          <p:nvPr/>
        </p:nvGrpSpPr>
        <p:grpSpPr>
          <a:xfrm rot="0">
            <a:off x="0" y="-131045"/>
            <a:ext cx="1028700" cy="11067483"/>
            <a:chOff x="0" y="0"/>
            <a:chExt cx="270933" cy="2914893"/>
          </a:xfrm>
        </p:grpSpPr>
        <p:sp>
          <p:nvSpPr>
            <p:cNvPr name="Freeform 4" id="4"/>
            <p:cNvSpPr/>
            <p:nvPr/>
          </p:nvSpPr>
          <p:spPr>
            <a:xfrm flipH="false" flipV="false">
              <a:off x="0" y="0"/>
              <a:ext cx="270933" cy="2914893"/>
            </a:xfrm>
            <a:custGeom>
              <a:avLst/>
              <a:gdLst/>
              <a:ahLst/>
              <a:cxnLst/>
              <a:rect r="r" b="b" t="t" l="l"/>
              <a:pathLst>
                <a:path h="2914893" w="270933">
                  <a:moveTo>
                    <a:pt x="0" y="0"/>
                  </a:moveTo>
                  <a:lnTo>
                    <a:pt x="270933" y="0"/>
                  </a:lnTo>
                  <a:lnTo>
                    <a:pt x="270933" y="2914893"/>
                  </a:lnTo>
                  <a:lnTo>
                    <a:pt x="0" y="2914893"/>
                  </a:lnTo>
                  <a:close/>
                </a:path>
              </a:pathLst>
            </a:custGeom>
            <a:solidFill>
              <a:srgbClr val="2B4A9D"/>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7259300" y="-131045"/>
            <a:ext cx="1028700" cy="11067483"/>
            <a:chOff x="0" y="0"/>
            <a:chExt cx="270933" cy="2914893"/>
          </a:xfrm>
        </p:grpSpPr>
        <p:sp>
          <p:nvSpPr>
            <p:cNvPr name="Freeform 7" id="7"/>
            <p:cNvSpPr/>
            <p:nvPr/>
          </p:nvSpPr>
          <p:spPr>
            <a:xfrm flipH="false" flipV="false">
              <a:off x="0" y="0"/>
              <a:ext cx="270933" cy="2914893"/>
            </a:xfrm>
            <a:custGeom>
              <a:avLst/>
              <a:gdLst/>
              <a:ahLst/>
              <a:cxnLst/>
              <a:rect r="r" b="b" t="t" l="l"/>
              <a:pathLst>
                <a:path h="2914893" w="270933">
                  <a:moveTo>
                    <a:pt x="0" y="0"/>
                  </a:moveTo>
                  <a:lnTo>
                    <a:pt x="270933" y="0"/>
                  </a:lnTo>
                  <a:lnTo>
                    <a:pt x="270933" y="2914893"/>
                  </a:lnTo>
                  <a:lnTo>
                    <a:pt x="0" y="2914893"/>
                  </a:lnTo>
                  <a:close/>
                </a:path>
              </a:pathLst>
            </a:custGeom>
            <a:solidFill>
              <a:srgbClr val="2B4A9D"/>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3079"/>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B4A9D"/>
        </a:solidFill>
      </p:bgPr>
    </p:bg>
    <p:spTree>
      <p:nvGrpSpPr>
        <p:cNvPr id="1" name=""/>
        <p:cNvGrpSpPr/>
        <p:nvPr/>
      </p:nvGrpSpPr>
      <p:grpSpPr>
        <a:xfrm>
          <a:off x="0" y="0"/>
          <a:ext cx="0" cy="0"/>
          <a:chOff x="0" y="0"/>
          <a:chExt cx="0" cy="0"/>
        </a:xfrm>
      </p:grpSpPr>
      <p:sp>
        <p:nvSpPr>
          <p:cNvPr name="AutoShape 2" id="2"/>
          <p:cNvSpPr/>
          <p:nvPr/>
        </p:nvSpPr>
        <p:spPr>
          <a:xfrm>
            <a:off x="18230850" y="0"/>
            <a:ext cx="0" cy="10287000"/>
          </a:xfrm>
          <a:prstGeom prst="line">
            <a:avLst/>
          </a:prstGeom>
          <a:ln cap="flat" w="114300">
            <a:solidFill>
              <a:srgbClr val="FFFFFF"/>
            </a:solidFill>
            <a:prstDash val="sysDot"/>
            <a:headEnd type="none" len="sm" w="sm"/>
            <a:tailEnd type="none" len="sm" w="sm"/>
          </a:ln>
        </p:spPr>
      </p:sp>
      <p:sp>
        <p:nvSpPr>
          <p:cNvPr name="AutoShape 3" id="3"/>
          <p:cNvSpPr/>
          <p:nvPr/>
        </p:nvSpPr>
        <p:spPr>
          <a:xfrm>
            <a:off x="244537" y="0"/>
            <a:ext cx="0" cy="10287000"/>
          </a:xfrm>
          <a:prstGeom prst="line">
            <a:avLst/>
          </a:prstGeom>
          <a:ln cap="flat" w="114300">
            <a:solidFill>
              <a:srgbClr val="FFFFFF"/>
            </a:solidFill>
            <a:prstDash val="sysDot"/>
            <a:headEnd type="none" len="sm" w="sm"/>
            <a:tailEnd type="none" len="sm" w="sm"/>
          </a:ln>
        </p:spPr>
      </p:sp>
      <p:pic>
        <p:nvPicPr>
          <p:cNvPr name="Picture 4" id="4"/>
          <p:cNvPicPr>
            <a:picLocks noChangeAspect="true"/>
          </p:cNvPicPr>
          <p:nvPr/>
        </p:nvPicPr>
        <p:blipFill>
          <a:blip r:embed="rId2"/>
          <a:srcRect l="0" t="0" r="0" b="0"/>
          <a:stretch>
            <a:fillRect/>
          </a:stretch>
        </p:blipFill>
        <p:spPr>
          <a:xfrm flipH="false" flipV="false" rot="0">
            <a:off x="10152076" y="1315850"/>
            <a:ext cx="7655300" cy="3827650"/>
          </a:xfrm>
          <a:prstGeom prst="rect">
            <a:avLst/>
          </a:prstGeom>
        </p:spPr>
      </p:pic>
      <p:sp>
        <p:nvSpPr>
          <p:cNvPr name="TextBox 5" id="5"/>
          <p:cNvSpPr txBox="true"/>
          <p:nvPr/>
        </p:nvSpPr>
        <p:spPr>
          <a:xfrm rot="0">
            <a:off x="301687" y="1550878"/>
            <a:ext cx="9850389" cy="4557388"/>
          </a:xfrm>
          <a:prstGeom prst="rect">
            <a:avLst/>
          </a:prstGeom>
        </p:spPr>
        <p:txBody>
          <a:bodyPr anchor="t" rtlCol="false" tIns="0" lIns="0" bIns="0" rIns="0">
            <a:spAutoFit/>
          </a:bodyPr>
          <a:lstStyle/>
          <a:p>
            <a:pPr marL="620184" indent="-310092" lvl="1">
              <a:lnSpc>
                <a:spcPts val="4021"/>
              </a:lnSpc>
              <a:buFont typeface="Arial"/>
              <a:buChar char="•"/>
            </a:pPr>
            <a:r>
              <a:rPr lang="en-US" sz="2872">
                <a:solidFill>
                  <a:srgbClr val="FFFFFF"/>
                </a:solidFill>
                <a:latin typeface="Canva Sans 1"/>
              </a:rPr>
              <a:t>In this research we tried logistic regression to analyze customer feedback and classify all the classes by splitting the sentiments</a:t>
            </a:r>
          </a:p>
          <a:p>
            <a:pPr marL="620184" indent="-310092" lvl="1">
              <a:lnSpc>
                <a:spcPts val="4021"/>
              </a:lnSpc>
              <a:buFont typeface="Arial"/>
              <a:buChar char="•"/>
            </a:pPr>
            <a:r>
              <a:rPr lang="en-US" sz="2872">
                <a:solidFill>
                  <a:srgbClr val="FFFFFF"/>
                </a:solidFill>
                <a:latin typeface="Canva Sans 1"/>
              </a:rPr>
              <a:t> Our experimental approaches studied the accuracy precision and recall of sentiment classification algorithms</a:t>
            </a:r>
          </a:p>
          <a:p>
            <a:pPr marL="620184" indent="-310092" lvl="1">
              <a:lnSpc>
                <a:spcPts val="4021"/>
              </a:lnSpc>
              <a:buFont typeface="Arial"/>
              <a:buChar char="•"/>
            </a:pPr>
            <a:r>
              <a:rPr lang="en-US" sz="2872">
                <a:solidFill>
                  <a:srgbClr val="FFFFFF"/>
                </a:solidFill>
                <a:latin typeface="Canva Sans 1"/>
              </a:rPr>
              <a:t>We were able to detect unfair negative, neutral and positive review using detection processes of this method </a:t>
            </a:r>
          </a:p>
        </p:txBody>
      </p:sp>
      <p:sp>
        <p:nvSpPr>
          <p:cNvPr name="TextBox 6" id="6"/>
          <p:cNvSpPr txBox="true"/>
          <p:nvPr/>
        </p:nvSpPr>
        <p:spPr>
          <a:xfrm rot="0">
            <a:off x="1708208" y="122555"/>
            <a:ext cx="5265732" cy="1006915"/>
          </a:xfrm>
          <a:prstGeom prst="rect">
            <a:avLst/>
          </a:prstGeom>
        </p:spPr>
        <p:txBody>
          <a:bodyPr anchor="t" rtlCol="false" tIns="0" lIns="0" bIns="0" rIns="0">
            <a:spAutoFit/>
          </a:bodyPr>
          <a:lstStyle/>
          <a:p>
            <a:pPr algn="ctr">
              <a:lnSpc>
                <a:spcPts val="8206"/>
              </a:lnSpc>
            </a:pPr>
            <a:r>
              <a:rPr lang="en-US" sz="5861">
                <a:solidFill>
                  <a:srgbClr val="FFFFFF"/>
                </a:solidFill>
                <a:latin typeface="Canva Sans 1 Bold"/>
              </a:rPr>
              <a:t>CONCLUSION:</a:t>
            </a:r>
          </a:p>
        </p:txBody>
      </p:sp>
      <p:sp>
        <p:nvSpPr>
          <p:cNvPr name="TextBox 7" id="7"/>
          <p:cNvSpPr txBox="true"/>
          <p:nvPr/>
        </p:nvSpPr>
        <p:spPr>
          <a:xfrm rot="0">
            <a:off x="301687" y="6225312"/>
            <a:ext cx="17071913" cy="3032988"/>
          </a:xfrm>
          <a:prstGeom prst="rect">
            <a:avLst/>
          </a:prstGeom>
        </p:spPr>
        <p:txBody>
          <a:bodyPr anchor="t" rtlCol="false" tIns="0" lIns="0" bIns="0" rIns="0">
            <a:spAutoFit/>
          </a:bodyPr>
          <a:lstStyle/>
          <a:p>
            <a:pPr marL="620184" indent="-310092" lvl="1">
              <a:lnSpc>
                <a:spcPts val="4021"/>
              </a:lnSpc>
              <a:buFont typeface="Arial"/>
              <a:buChar char="•"/>
            </a:pPr>
            <a:r>
              <a:rPr lang="en-US" sz="2872">
                <a:solidFill>
                  <a:srgbClr val="FFFFFF"/>
                </a:solidFill>
                <a:latin typeface="Canva Sans 1"/>
              </a:rPr>
              <a:t>Most of our neutral reviews for actual critic of product from the buyers, So E-Commerce platforms can consider these as feedback and give them to the seller to help them improve their products.</a:t>
            </a:r>
          </a:p>
          <a:p>
            <a:pPr marL="620184" indent="-310092" lvl="1">
              <a:lnSpc>
                <a:spcPts val="4021"/>
              </a:lnSpc>
              <a:buFont typeface="Arial"/>
              <a:buChar char="•"/>
            </a:pPr>
            <a:r>
              <a:rPr lang="en-US" sz="2872">
                <a:solidFill>
                  <a:srgbClr val="FFFFFF"/>
                </a:solidFill>
                <a:latin typeface="Canva Sans 1"/>
              </a:rPr>
              <a:t>Balancing the dataset gave us better accuracy score. Without balancing, We got good precision but very bad recall. So balancing is important.</a:t>
            </a:r>
          </a:p>
          <a:p>
            <a:pPr>
              <a:lnSpc>
                <a:spcPts val="4021"/>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B4A9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309069" y="2454786"/>
            <a:ext cx="6508067" cy="5377428"/>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374216" y="-1128319"/>
            <a:ext cx="5770168" cy="5770168"/>
            <a:chOff x="0" y="0"/>
            <a:chExt cx="6350000" cy="6350000"/>
          </a:xfrm>
        </p:grpSpPr>
        <p:sp>
          <p:nvSpPr>
            <p:cNvPr name="Freeform 3" id="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B4A9D"/>
            </a:solidFill>
          </p:spPr>
        </p:sp>
      </p:grpSp>
      <p:grpSp>
        <p:nvGrpSpPr>
          <p:cNvPr name="Group 4" id="4"/>
          <p:cNvGrpSpPr/>
          <p:nvPr/>
        </p:nvGrpSpPr>
        <p:grpSpPr>
          <a:xfrm rot="0">
            <a:off x="16314670" y="-407053"/>
            <a:ext cx="2906550" cy="11101106"/>
            <a:chOff x="0" y="0"/>
            <a:chExt cx="874407" cy="3339658"/>
          </a:xfrm>
        </p:grpSpPr>
        <p:sp>
          <p:nvSpPr>
            <p:cNvPr name="Freeform 5" id="5"/>
            <p:cNvSpPr/>
            <p:nvPr/>
          </p:nvSpPr>
          <p:spPr>
            <a:xfrm flipH="false" flipV="false">
              <a:off x="0" y="0"/>
              <a:ext cx="874407" cy="3339659"/>
            </a:xfrm>
            <a:custGeom>
              <a:avLst/>
              <a:gdLst/>
              <a:ahLst/>
              <a:cxnLst/>
              <a:rect r="r" b="b" t="t" l="l"/>
              <a:pathLst>
                <a:path h="3339659" w="874407">
                  <a:moveTo>
                    <a:pt x="0" y="0"/>
                  </a:moveTo>
                  <a:lnTo>
                    <a:pt x="874407" y="0"/>
                  </a:lnTo>
                  <a:lnTo>
                    <a:pt x="874407" y="3339659"/>
                  </a:lnTo>
                  <a:lnTo>
                    <a:pt x="0" y="3339659"/>
                  </a:lnTo>
                  <a:close/>
                </a:path>
              </a:pathLst>
            </a:custGeom>
            <a:solidFill>
              <a:srgbClr val="1F5FB4"/>
            </a:solidFill>
          </p:spPr>
        </p:sp>
      </p:grpSp>
      <p:grpSp>
        <p:nvGrpSpPr>
          <p:cNvPr name="Group 6" id="6"/>
          <p:cNvGrpSpPr/>
          <p:nvPr/>
        </p:nvGrpSpPr>
        <p:grpSpPr>
          <a:xfrm rot="0">
            <a:off x="619537" y="8172754"/>
            <a:ext cx="1635964" cy="1633346"/>
            <a:chOff x="0" y="0"/>
            <a:chExt cx="6350000" cy="6339840"/>
          </a:xfrm>
        </p:grpSpPr>
        <p:sp>
          <p:nvSpPr>
            <p:cNvPr name="Freeform 7" id="7"/>
            <p:cNvSpPr/>
            <p:nvPr/>
          </p:nvSpPr>
          <p:spPr>
            <a:xfrm flipH="false" flipV="false">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8" id="8"/>
          <p:cNvGrpSpPr/>
          <p:nvPr/>
        </p:nvGrpSpPr>
        <p:grpSpPr>
          <a:xfrm rot="5400000">
            <a:off x="618228" y="566151"/>
            <a:ext cx="1635964" cy="1633346"/>
            <a:chOff x="0" y="0"/>
            <a:chExt cx="6350000" cy="6339840"/>
          </a:xfrm>
        </p:grpSpPr>
        <p:sp>
          <p:nvSpPr>
            <p:cNvPr name="Freeform 9" id="9"/>
            <p:cNvSpPr/>
            <p:nvPr/>
          </p:nvSpPr>
          <p:spPr>
            <a:xfrm flipH="false" flipV="false">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10" id="10"/>
          <p:cNvPicPr>
            <a:picLocks noChangeAspect="true"/>
          </p:cNvPicPr>
          <p:nvPr/>
        </p:nvPicPr>
        <p:blipFill>
          <a:blip r:embed="rId2"/>
          <a:srcRect l="5721" t="0" r="30512" b="0"/>
          <a:stretch>
            <a:fillRect/>
          </a:stretch>
        </p:blipFill>
        <p:spPr>
          <a:xfrm flipH="false" flipV="false" rot="0">
            <a:off x="8616711" y="4520729"/>
            <a:ext cx="7474559" cy="4737571"/>
          </a:xfrm>
          <a:prstGeom prst="rect">
            <a:avLst/>
          </a:prstGeom>
        </p:spPr>
      </p:pic>
      <p:sp>
        <p:nvSpPr>
          <p:cNvPr name="TextBox 11" id="11"/>
          <p:cNvSpPr txBox="true"/>
          <p:nvPr/>
        </p:nvSpPr>
        <p:spPr>
          <a:xfrm rot="0">
            <a:off x="1936683" y="1304922"/>
            <a:ext cx="8183276" cy="2004063"/>
          </a:xfrm>
          <a:prstGeom prst="rect">
            <a:avLst/>
          </a:prstGeom>
        </p:spPr>
        <p:txBody>
          <a:bodyPr anchor="t" rtlCol="false" tIns="0" lIns="0" bIns="0" rIns="0">
            <a:spAutoFit/>
          </a:bodyPr>
          <a:lstStyle/>
          <a:p>
            <a:pPr algn="ctr">
              <a:lnSpc>
                <a:spcPts val="7560"/>
              </a:lnSpc>
            </a:pPr>
            <a:r>
              <a:rPr lang="en-US" sz="7200" spc="360">
                <a:solidFill>
                  <a:srgbClr val="2B4A9D"/>
                </a:solidFill>
                <a:latin typeface="Poppins ExtraBold"/>
              </a:rPr>
              <a:t>INTRODUCTION</a:t>
            </a:r>
          </a:p>
          <a:p>
            <a:pPr algn="ctr">
              <a:lnSpc>
                <a:spcPts val="7560"/>
              </a:lnSpc>
            </a:pPr>
          </a:p>
        </p:txBody>
      </p:sp>
      <p:sp>
        <p:nvSpPr>
          <p:cNvPr name="TextBox 12" id="12"/>
          <p:cNvSpPr txBox="true"/>
          <p:nvPr/>
        </p:nvSpPr>
        <p:spPr>
          <a:xfrm rot="0">
            <a:off x="9139238" y="4848225"/>
            <a:ext cx="9525" cy="523875"/>
          </a:xfrm>
          <a:prstGeom prst="rect">
            <a:avLst/>
          </a:prstGeom>
        </p:spPr>
        <p:txBody>
          <a:bodyPr anchor="t" rtlCol="false" tIns="0" lIns="0" bIns="0" rIns="0">
            <a:spAutoFit/>
          </a:bodyPr>
          <a:lstStyle/>
          <a:p>
            <a:pPr algn="ctr">
              <a:lnSpc>
                <a:spcPts val="4200"/>
              </a:lnSpc>
              <a:spcBef>
                <a:spcPct val="0"/>
              </a:spcBef>
            </a:pPr>
          </a:p>
        </p:txBody>
      </p:sp>
      <p:sp>
        <p:nvSpPr>
          <p:cNvPr name="TextBox 13" id="13"/>
          <p:cNvSpPr txBox="true"/>
          <p:nvPr/>
        </p:nvSpPr>
        <p:spPr>
          <a:xfrm rot="0">
            <a:off x="9139238" y="4848225"/>
            <a:ext cx="9525" cy="523875"/>
          </a:xfrm>
          <a:prstGeom prst="rect">
            <a:avLst/>
          </a:prstGeom>
        </p:spPr>
        <p:txBody>
          <a:bodyPr anchor="t" rtlCol="false" tIns="0" lIns="0" bIns="0" rIns="0">
            <a:spAutoFit/>
          </a:bodyPr>
          <a:lstStyle/>
          <a:p>
            <a:pPr algn="ctr">
              <a:lnSpc>
                <a:spcPts val="4200"/>
              </a:lnSpc>
              <a:spcBef>
                <a:spcPct val="0"/>
              </a:spcBef>
            </a:pPr>
          </a:p>
        </p:txBody>
      </p:sp>
      <p:sp>
        <p:nvSpPr>
          <p:cNvPr name="TextBox 14" id="14"/>
          <p:cNvSpPr txBox="true"/>
          <p:nvPr/>
        </p:nvSpPr>
        <p:spPr>
          <a:xfrm rot="0">
            <a:off x="9638402" y="7004602"/>
            <a:ext cx="9525" cy="523875"/>
          </a:xfrm>
          <a:prstGeom prst="rect">
            <a:avLst/>
          </a:prstGeom>
        </p:spPr>
        <p:txBody>
          <a:bodyPr anchor="t" rtlCol="false" tIns="0" lIns="0" bIns="0" rIns="0">
            <a:spAutoFit/>
          </a:bodyPr>
          <a:lstStyle/>
          <a:p>
            <a:pPr algn="ctr">
              <a:lnSpc>
                <a:spcPts val="4200"/>
              </a:lnSpc>
              <a:spcBef>
                <a:spcPct val="0"/>
              </a:spcBef>
            </a:pPr>
          </a:p>
        </p:txBody>
      </p:sp>
      <p:sp>
        <p:nvSpPr>
          <p:cNvPr name="TextBox 15" id="15"/>
          <p:cNvSpPr txBox="true"/>
          <p:nvPr/>
        </p:nvSpPr>
        <p:spPr>
          <a:xfrm rot="0">
            <a:off x="9638402" y="7004602"/>
            <a:ext cx="9525" cy="523875"/>
          </a:xfrm>
          <a:prstGeom prst="rect">
            <a:avLst/>
          </a:prstGeom>
        </p:spPr>
        <p:txBody>
          <a:bodyPr anchor="t" rtlCol="false" tIns="0" lIns="0" bIns="0" rIns="0">
            <a:spAutoFit/>
          </a:bodyPr>
          <a:lstStyle/>
          <a:p>
            <a:pPr algn="ctr">
              <a:lnSpc>
                <a:spcPts val="4200"/>
              </a:lnSpc>
              <a:spcBef>
                <a:spcPct val="0"/>
              </a:spcBef>
            </a:pPr>
          </a:p>
        </p:txBody>
      </p:sp>
      <p:sp>
        <p:nvSpPr>
          <p:cNvPr name="TextBox 16" id="16"/>
          <p:cNvSpPr txBox="true"/>
          <p:nvPr/>
        </p:nvSpPr>
        <p:spPr>
          <a:xfrm rot="0">
            <a:off x="955231" y="3002124"/>
            <a:ext cx="7914538" cy="5080635"/>
          </a:xfrm>
          <a:prstGeom prst="rect">
            <a:avLst/>
          </a:prstGeom>
        </p:spPr>
        <p:txBody>
          <a:bodyPr anchor="t" rtlCol="false" tIns="0" lIns="0" bIns="0" rIns="0">
            <a:spAutoFit/>
          </a:bodyPr>
          <a:lstStyle/>
          <a:p>
            <a:pPr marL="777242" indent="-388621" lvl="1">
              <a:lnSpc>
                <a:spcPts val="5040"/>
              </a:lnSpc>
              <a:buFont typeface="Arial"/>
              <a:buChar char="•"/>
            </a:pPr>
            <a:r>
              <a:rPr lang="en-US" sz="3600">
                <a:solidFill>
                  <a:srgbClr val="2B4A9D"/>
                </a:solidFill>
                <a:latin typeface="Canva Sans 1"/>
              </a:rPr>
              <a:t>sentiment analysis is defined as process of minning of data,veiw, review,or sentence to predict the emotion of the sentence through NLP.</a:t>
            </a:r>
          </a:p>
          <a:p>
            <a:pPr marL="777242" indent="-388621" lvl="1">
              <a:lnSpc>
                <a:spcPts val="5040"/>
              </a:lnSpc>
              <a:buFont typeface="Arial"/>
              <a:buChar char="•"/>
            </a:pPr>
            <a:r>
              <a:rPr lang="en-US" sz="3600">
                <a:solidFill>
                  <a:srgbClr val="2B4A9D"/>
                </a:solidFill>
                <a:latin typeface="Canva Sans 1"/>
              </a:rPr>
              <a:t> Sentiment analysis involves classification into three phases positive, negative and neutral.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14670" y="-407053"/>
            <a:ext cx="2906550" cy="11101106"/>
            <a:chOff x="0" y="0"/>
            <a:chExt cx="874407" cy="3339658"/>
          </a:xfrm>
        </p:grpSpPr>
        <p:sp>
          <p:nvSpPr>
            <p:cNvPr name="Freeform 3" id="3"/>
            <p:cNvSpPr/>
            <p:nvPr/>
          </p:nvSpPr>
          <p:spPr>
            <a:xfrm flipH="false" flipV="false">
              <a:off x="0" y="0"/>
              <a:ext cx="874407" cy="3339659"/>
            </a:xfrm>
            <a:custGeom>
              <a:avLst/>
              <a:gdLst/>
              <a:ahLst/>
              <a:cxnLst/>
              <a:rect r="r" b="b" t="t" l="l"/>
              <a:pathLst>
                <a:path h="3339659" w="874407">
                  <a:moveTo>
                    <a:pt x="0" y="0"/>
                  </a:moveTo>
                  <a:lnTo>
                    <a:pt x="874407" y="0"/>
                  </a:lnTo>
                  <a:lnTo>
                    <a:pt x="874407" y="3339659"/>
                  </a:lnTo>
                  <a:lnTo>
                    <a:pt x="0" y="3339659"/>
                  </a:lnTo>
                  <a:close/>
                </a:path>
              </a:pathLst>
            </a:custGeom>
            <a:solidFill>
              <a:srgbClr val="1F5FB4"/>
            </a:solidFill>
          </p:spPr>
        </p:sp>
      </p:grpSp>
      <p:grpSp>
        <p:nvGrpSpPr>
          <p:cNvPr name="Group 4" id="4"/>
          <p:cNvGrpSpPr/>
          <p:nvPr/>
        </p:nvGrpSpPr>
        <p:grpSpPr>
          <a:xfrm rot="0">
            <a:off x="619537" y="8172754"/>
            <a:ext cx="1635964" cy="1633346"/>
            <a:chOff x="0" y="0"/>
            <a:chExt cx="6350000" cy="6339840"/>
          </a:xfrm>
        </p:grpSpPr>
        <p:sp>
          <p:nvSpPr>
            <p:cNvPr name="Freeform 5" id="5"/>
            <p:cNvSpPr/>
            <p:nvPr/>
          </p:nvSpPr>
          <p:spPr>
            <a:xfrm flipH="false" flipV="false">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6" id="6"/>
          <p:cNvGrpSpPr/>
          <p:nvPr/>
        </p:nvGrpSpPr>
        <p:grpSpPr>
          <a:xfrm rot="5400000">
            <a:off x="618228" y="566151"/>
            <a:ext cx="1635964" cy="1633346"/>
            <a:chOff x="0" y="0"/>
            <a:chExt cx="6350000" cy="6339840"/>
          </a:xfrm>
        </p:grpSpPr>
        <p:sp>
          <p:nvSpPr>
            <p:cNvPr name="Freeform 7" id="7"/>
            <p:cNvSpPr/>
            <p:nvPr/>
          </p:nvSpPr>
          <p:spPr>
            <a:xfrm flipH="false" flipV="false">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8" id="8"/>
          <p:cNvGrpSpPr/>
          <p:nvPr/>
        </p:nvGrpSpPr>
        <p:grpSpPr>
          <a:xfrm rot="0">
            <a:off x="14548943" y="-1236284"/>
            <a:ext cx="5770168" cy="5770168"/>
            <a:chOff x="0" y="0"/>
            <a:chExt cx="6350000" cy="6350000"/>
          </a:xfrm>
        </p:grpSpPr>
        <p:sp>
          <p:nvSpPr>
            <p:cNvPr name="Freeform 9" id="9"/>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B4A9D"/>
            </a:solidFill>
          </p:spPr>
        </p:sp>
      </p:grpSp>
      <p:pic>
        <p:nvPicPr>
          <p:cNvPr name="Picture 10" id="10"/>
          <p:cNvPicPr>
            <a:picLocks noChangeAspect="true"/>
          </p:cNvPicPr>
          <p:nvPr/>
        </p:nvPicPr>
        <p:blipFill>
          <a:blip r:embed="rId2"/>
          <a:srcRect l="0" t="0" r="0" b="0"/>
          <a:stretch>
            <a:fillRect/>
          </a:stretch>
        </p:blipFill>
        <p:spPr>
          <a:xfrm flipH="false" flipV="false" rot="0">
            <a:off x="8279319" y="3146255"/>
            <a:ext cx="6533393" cy="6659846"/>
          </a:xfrm>
          <a:prstGeom prst="rect">
            <a:avLst/>
          </a:prstGeom>
        </p:spPr>
      </p:pic>
      <p:sp>
        <p:nvSpPr>
          <p:cNvPr name="TextBox 11" id="11"/>
          <p:cNvSpPr txBox="true"/>
          <p:nvPr/>
        </p:nvSpPr>
        <p:spPr>
          <a:xfrm rot="0">
            <a:off x="619537" y="2579907"/>
            <a:ext cx="7444622" cy="1725930"/>
          </a:xfrm>
          <a:prstGeom prst="rect">
            <a:avLst/>
          </a:prstGeom>
        </p:spPr>
        <p:txBody>
          <a:bodyPr anchor="t" rtlCol="false" tIns="0" lIns="0" bIns="0" rIns="0">
            <a:spAutoFit/>
          </a:bodyPr>
          <a:lstStyle/>
          <a:p>
            <a:pPr marL="712472" indent="-356236" lvl="1">
              <a:lnSpc>
                <a:spcPts val="4620"/>
              </a:lnSpc>
              <a:buFont typeface="Arial"/>
              <a:buChar char="•"/>
            </a:pPr>
            <a:r>
              <a:rPr lang="en-US" sz="3300">
                <a:solidFill>
                  <a:srgbClr val="2B4A9D"/>
                </a:solidFill>
                <a:latin typeface="Canva Sans 1"/>
              </a:rPr>
              <a:t>Ratings can be easily sorted and judged whether a product is good or bad</a:t>
            </a:r>
          </a:p>
        </p:txBody>
      </p:sp>
      <p:sp>
        <p:nvSpPr>
          <p:cNvPr name="TextBox 12" id="12"/>
          <p:cNvSpPr txBox="true"/>
          <p:nvPr/>
        </p:nvSpPr>
        <p:spPr>
          <a:xfrm rot="0">
            <a:off x="460940" y="4410612"/>
            <a:ext cx="7447380" cy="2306955"/>
          </a:xfrm>
          <a:prstGeom prst="rect">
            <a:avLst/>
          </a:prstGeom>
        </p:spPr>
        <p:txBody>
          <a:bodyPr anchor="t" rtlCol="false" tIns="0" lIns="0" bIns="0" rIns="0">
            <a:spAutoFit/>
          </a:bodyPr>
          <a:lstStyle/>
          <a:p>
            <a:pPr marL="712472" indent="-356236" lvl="1">
              <a:lnSpc>
                <a:spcPts val="4620"/>
              </a:lnSpc>
              <a:buFont typeface="Arial"/>
              <a:buChar char="•"/>
            </a:pPr>
            <a:r>
              <a:rPr lang="en-US" sz="3300">
                <a:solidFill>
                  <a:srgbClr val="2B4A9D"/>
                </a:solidFill>
                <a:latin typeface="Canva Sans 1"/>
              </a:rPr>
              <a:t>It is quite hard for a human to go through each single line and identify the emotions being a user experience </a:t>
            </a:r>
          </a:p>
        </p:txBody>
      </p:sp>
      <p:sp>
        <p:nvSpPr>
          <p:cNvPr name="TextBox 13" id="13"/>
          <p:cNvSpPr txBox="true"/>
          <p:nvPr/>
        </p:nvSpPr>
        <p:spPr>
          <a:xfrm rot="0">
            <a:off x="1169816" y="7098567"/>
            <a:ext cx="6344063" cy="1725930"/>
          </a:xfrm>
          <a:prstGeom prst="rect">
            <a:avLst/>
          </a:prstGeom>
        </p:spPr>
        <p:txBody>
          <a:bodyPr anchor="t" rtlCol="false" tIns="0" lIns="0" bIns="0" rIns="0">
            <a:spAutoFit/>
          </a:bodyPr>
          <a:lstStyle/>
          <a:p>
            <a:pPr>
              <a:lnSpc>
                <a:spcPts val="4620"/>
              </a:lnSpc>
            </a:pPr>
            <a:r>
              <a:rPr lang="en-US" sz="3300">
                <a:solidFill>
                  <a:srgbClr val="2B4A9D"/>
                </a:solidFill>
                <a:latin typeface="Canva Sans 1"/>
              </a:rPr>
              <a:t>In AI era it got easy with NLP (Natural Language Processing) technology.  </a:t>
            </a:r>
          </a:p>
        </p:txBody>
      </p:sp>
      <p:sp>
        <p:nvSpPr>
          <p:cNvPr name="TextBox 14" id="14"/>
          <p:cNvSpPr txBox="true"/>
          <p:nvPr/>
        </p:nvSpPr>
        <p:spPr>
          <a:xfrm rot="0">
            <a:off x="1719315" y="752498"/>
            <a:ext cx="12689688" cy="1725929"/>
          </a:xfrm>
          <a:prstGeom prst="rect">
            <a:avLst/>
          </a:prstGeom>
        </p:spPr>
        <p:txBody>
          <a:bodyPr anchor="t" rtlCol="false" tIns="0" lIns="0" bIns="0" rIns="0">
            <a:spAutoFit/>
          </a:bodyPr>
          <a:lstStyle/>
          <a:p>
            <a:pPr marL="712480" indent="-356240" lvl="1">
              <a:lnSpc>
                <a:spcPts val="4620"/>
              </a:lnSpc>
              <a:buFont typeface="Arial"/>
              <a:buChar char="•"/>
            </a:pPr>
            <a:r>
              <a:rPr lang="en-US" sz="3300">
                <a:solidFill>
                  <a:srgbClr val="2B4A9D"/>
                </a:solidFill>
                <a:latin typeface="Canva Sans 1"/>
              </a:rPr>
              <a:t>Everyday we come across various products in digital media across hundreds of product choices under one category and it becomes difficult to select one from them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B4A9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69962" y="729733"/>
            <a:ext cx="14733020" cy="8827534"/>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0"/>
            <a:ext cx="1846898" cy="1615196"/>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717734">
            <a:off x="16422042" y="8450702"/>
            <a:ext cx="1846898" cy="1615196"/>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677746" y="2020797"/>
            <a:ext cx="6566081" cy="6566081"/>
            <a:chOff x="0" y="0"/>
            <a:chExt cx="1913890" cy="1913890"/>
          </a:xfrm>
        </p:grpSpPr>
        <p:sp>
          <p:nvSpPr>
            <p:cNvPr name="Freeform 3" id="3"/>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2B4A9D"/>
            </a:solidFill>
          </p:spPr>
        </p:sp>
      </p:grpSp>
      <p:grpSp>
        <p:nvGrpSpPr>
          <p:cNvPr name="Group 4" id="4"/>
          <p:cNvGrpSpPr/>
          <p:nvPr/>
        </p:nvGrpSpPr>
        <p:grpSpPr>
          <a:xfrm rot="2700000">
            <a:off x="11888719" y="7638887"/>
            <a:ext cx="6164339" cy="6164339"/>
            <a:chOff x="0" y="0"/>
            <a:chExt cx="1913890" cy="1913890"/>
          </a:xfrm>
        </p:grpSpPr>
        <p:sp>
          <p:nvSpPr>
            <p:cNvPr name="Freeform 5" id="5"/>
            <p:cNvSpPr/>
            <p:nvPr/>
          </p:nvSpPr>
          <p:spPr>
            <a:xfrm flipH="false" flipV="false">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6" id="6"/>
          <p:cNvGrpSpPr/>
          <p:nvPr/>
        </p:nvGrpSpPr>
        <p:grpSpPr>
          <a:xfrm rot="2700000">
            <a:off x="12366181" y="-3725044"/>
            <a:ext cx="6164339" cy="6164339"/>
            <a:chOff x="0" y="0"/>
            <a:chExt cx="1913890" cy="1913890"/>
          </a:xfrm>
        </p:grpSpPr>
        <p:sp>
          <p:nvSpPr>
            <p:cNvPr name="Freeform 7" id="7"/>
            <p:cNvSpPr/>
            <p:nvPr/>
          </p:nvSpPr>
          <p:spPr>
            <a:xfrm flipH="false" flipV="false">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8" id="8"/>
          <p:cNvSpPr txBox="true"/>
          <p:nvPr/>
        </p:nvSpPr>
        <p:spPr>
          <a:xfrm rot="0">
            <a:off x="1286102" y="856082"/>
            <a:ext cx="10974770" cy="1160146"/>
          </a:xfrm>
          <a:prstGeom prst="rect">
            <a:avLst/>
          </a:prstGeom>
        </p:spPr>
        <p:txBody>
          <a:bodyPr anchor="t" rtlCol="false" tIns="0" lIns="0" bIns="0" rIns="0">
            <a:spAutoFit/>
          </a:bodyPr>
          <a:lstStyle/>
          <a:p>
            <a:pPr>
              <a:lnSpc>
                <a:spcPts val="8295"/>
              </a:lnSpc>
            </a:pPr>
            <a:r>
              <a:rPr lang="en-US" sz="7900" spc="395">
                <a:solidFill>
                  <a:srgbClr val="2B4A9D"/>
                </a:solidFill>
                <a:latin typeface="Poppins ExtraBold"/>
              </a:rPr>
              <a:t>AIMS &amp; OBJECTIVES</a:t>
            </a:r>
          </a:p>
        </p:txBody>
      </p:sp>
      <p:grpSp>
        <p:nvGrpSpPr>
          <p:cNvPr name="Group 9" id="9"/>
          <p:cNvGrpSpPr/>
          <p:nvPr/>
        </p:nvGrpSpPr>
        <p:grpSpPr>
          <a:xfrm rot="5400000">
            <a:off x="-1309" y="1309"/>
            <a:ext cx="1635964" cy="1633346"/>
            <a:chOff x="0" y="0"/>
            <a:chExt cx="6350000" cy="6339840"/>
          </a:xfrm>
        </p:grpSpPr>
        <p:sp>
          <p:nvSpPr>
            <p:cNvPr name="Freeform 10" id="10"/>
            <p:cNvSpPr/>
            <p:nvPr/>
          </p:nvSpPr>
          <p:spPr>
            <a:xfrm flipH="false" flipV="false">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11" id="11"/>
          <p:cNvSpPr txBox="true"/>
          <p:nvPr/>
        </p:nvSpPr>
        <p:spPr>
          <a:xfrm rot="0">
            <a:off x="816673" y="2291130"/>
            <a:ext cx="13952377" cy="2445070"/>
          </a:xfrm>
          <a:prstGeom prst="rect">
            <a:avLst/>
          </a:prstGeom>
        </p:spPr>
        <p:txBody>
          <a:bodyPr anchor="t" rtlCol="false" tIns="0" lIns="0" bIns="0" rIns="0">
            <a:spAutoFit/>
          </a:bodyPr>
          <a:lstStyle/>
          <a:p>
            <a:pPr>
              <a:lnSpc>
                <a:spcPts val="4882"/>
              </a:lnSpc>
            </a:pPr>
            <a:r>
              <a:rPr lang="en-US" sz="3487">
                <a:solidFill>
                  <a:srgbClr val="2B4A9D"/>
                </a:solidFill>
                <a:latin typeface="Canva Sans 1"/>
              </a:rPr>
              <a:t>To automate the process of gathering online, end users reviews for a given product or services and analyzing those reviews in terms of sentiments expressed about specific features in E-Commerce websites.</a:t>
            </a:r>
          </a:p>
        </p:txBody>
      </p:sp>
      <p:sp>
        <p:nvSpPr>
          <p:cNvPr name="TextBox 12" id="12"/>
          <p:cNvSpPr txBox="true"/>
          <p:nvPr/>
        </p:nvSpPr>
        <p:spPr>
          <a:xfrm rot="0">
            <a:off x="551238" y="5076825"/>
            <a:ext cx="10060804" cy="2981220"/>
          </a:xfrm>
          <a:prstGeom prst="rect">
            <a:avLst/>
          </a:prstGeom>
        </p:spPr>
        <p:txBody>
          <a:bodyPr anchor="t" rtlCol="false" tIns="0" lIns="0" bIns="0" rIns="0">
            <a:spAutoFit/>
          </a:bodyPr>
          <a:lstStyle/>
          <a:p>
            <a:pPr marL="729553" indent="-364777" lvl="1">
              <a:lnSpc>
                <a:spcPts val="4730"/>
              </a:lnSpc>
              <a:buFont typeface="Arial"/>
              <a:buChar char="•"/>
            </a:pPr>
            <a:r>
              <a:rPr lang="en-US" sz="3379">
                <a:solidFill>
                  <a:srgbClr val="2B4A9D"/>
                </a:solidFill>
                <a:latin typeface="Canva Sans 1"/>
              </a:rPr>
              <a:t> Reviews Preprocessing and Cleaning </a:t>
            </a:r>
          </a:p>
          <a:p>
            <a:pPr marL="729553" indent="-364777" lvl="1">
              <a:lnSpc>
                <a:spcPts val="4730"/>
              </a:lnSpc>
              <a:buFont typeface="Arial"/>
              <a:buChar char="•"/>
            </a:pPr>
            <a:r>
              <a:rPr lang="en-US" sz="3379">
                <a:solidFill>
                  <a:srgbClr val="2B4A9D"/>
                </a:solidFill>
                <a:latin typeface="Canva Sans 1"/>
              </a:rPr>
              <a:t>Story Generation and Visualization from reviews</a:t>
            </a:r>
          </a:p>
          <a:p>
            <a:pPr marL="729553" indent="-364777" lvl="1">
              <a:lnSpc>
                <a:spcPts val="4730"/>
              </a:lnSpc>
              <a:buFont typeface="Arial"/>
              <a:buChar char="•"/>
            </a:pPr>
            <a:r>
              <a:rPr lang="en-US" sz="3379">
                <a:solidFill>
                  <a:srgbClr val="2B4A9D"/>
                </a:solidFill>
                <a:latin typeface="Canva Sans 1"/>
              </a:rPr>
              <a:t>Extracting Features from Cleaned reviews.</a:t>
            </a:r>
          </a:p>
          <a:p>
            <a:pPr marL="729553" indent="-364777" lvl="1">
              <a:lnSpc>
                <a:spcPts val="4730"/>
              </a:lnSpc>
              <a:buFont typeface="Arial"/>
              <a:buChar char="•"/>
            </a:pPr>
            <a:r>
              <a:rPr lang="en-US" sz="3379">
                <a:solidFill>
                  <a:srgbClr val="2B4A9D"/>
                </a:solidFill>
                <a:latin typeface="Canva Sans 1"/>
              </a:rPr>
              <a:t>Model Building: Sentiment Analysis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100000">
            <a:off x="-1580822" y="-292307"/>
            <a:ext cx="3090723" cy="3090723"/>
            <a:chOff x="0" y="0"/>
            <a:chExt cx="1913890" cy="1913890"/>
          </a:xfrm>
        </p:grpSpPr>
        <p:sp>
          <p:nvSpPr>
            <p:cNvPr name="Freeform 3" id="3"/>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2B4A9D"/>
            </a:solidFill>
          </p:spPr>
        </p:sp>
      </p:grpSp>
      <p:grpSp>
        <p:nvGrpSpPr>
          <p:cNvPr name="Group 4" id="4"/>
          <p:cNvGrpSpPr/>
          <p:nvPr/>
        </p:nvGrpSpPr>
        <p:grpSpPr>
          <a:xfrm rot="-2700000">
            <a:off x="-1412966" y="-124452"/>
            <a:ext cx="2755011" cy="2755011"/>
            <a:chOff x="0" y="0"/>
            <a:chExt cx="1913890" cy="1913890"/>
          </a:xfrm>
        </p:grpSpPr>
        <p:sp>
          <p:nvSpPr>
            <p:cNvPr name="Freeform 5" id="5"/>
            <p:cNvSpPr/>
            <p:nvPr/>
          </p:nvSpPr>
          <p:spPr>
            <a:xfrm flipH="false" flipV="false">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8100000">
            <a:off x="16778099" y="-292307"/>
            <a:ext cx="3090723" cy="3090723"/>
            <a:chOff x="0" y="0"/>
            <a:chExt cx="1913890" cy="1913890"/>
          </a:xfrm>
        </p:grpSpPr>
        <p:sp>
          <p:nvSpPr>
            <p:cNvPr name="Freeform 7" id="7"/>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2B4A9D"/>
            </a:solidFill>
          </p:spPr>
        </p:sp>
      </p:grpSp>
      <p:grpSp>
        <p:nvGrpSpPr>
          <p:cNvPr name="Group 8" id="8"/>
          <p:cNvGrpSpPr/>
          <p:nvPr/>
        </p:nvGrpSpPr>
        <p:grpSpPr>
          <a:xfrm rot="-2700000">
            <a:off x="16945955" y="-124452"/>
            <a:ext cx="2755011" cy="2755011"/>
            <a:chOff x="0" y="0"/>
            <a:chExt cx="1913890" cy="1913890"/>
          </a:xfrm>
        </p:grpSpPr>
        <p:sp>
          <p:nvSpPr>
            <p:cNvPr name="Freeform 9" id="9"/>
            <p:cNvSpPr/>
            <p:nvPr/>
          </p:nvSpPr>
          <p:spPr>
            <a:xfrm flipH="false" flipV="false">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10" id="10"/>
          <p:cNvGrpSpPr/>
          <p:nvPr/>
        </p:nvGrpSpPr>
        <p:grpSpPr>
          <a:xfrm rot="0">
            <a:off x="0" y="9027078"/>
            <a:ext cx="18646222" cy="1259922"/>
            <a:chOff x="0" y="0"/>
            <a:chExt cx="6802192" cy="459623"/>
          </a:xfrm>
        </p:grpSpPr>
        <p:sp>
          <p:nvSpPr>
            <p:cNvPr name="Freeform 11" id="11"/>
            <p:cNvSpPr/>
            <p:nvPr/>
          </p:nvSpPr>
          <p:spPr>
            <a:xfrm flipH="false" flipV="false">
              <a:off x="0" y="0"/>
              <a:ext cx="6802193" cy="459623"/>
            </a:xfrm>
            <a:custGeom>
              <a:avLst/>
              <a:gdLst/>
              <a:ahLst/>
              <a:cxnLst/>
              <a:rect r="r" b="b" t="t" l="l"/>
              <a:pathLst>
                <a:path h="459623" w="6802193">
                  <a:moveTo>
                    <a:pt x="0" y="0"/>
                  </a:moveTo>
                  <a:lnTo>
                    <a:pt x="6802193" y="0"/>
                  </a:lnTo>
                  <a:lnTo>
                    <a:pt x="6802193" y="459623"/>
                  </a:lnTo>
                  <a:lnTo>
                    <a:pt x="0" y="459623"/>
                  </a:lnTo>
                  <a:close/>
                </a:path>
              </a:pathLst>
            </a:custGeom>
            <a:solidFill>
              <a:srgbClr val="2B4A9D"/>
            </a:solidFill>
          </p:spPr>
        </p:sp>
      </p:grpSp>
      <p:pic>
        <p:nvPicPr>
          <p:cNvPr name="Picture 12" id="12"/>
          <p:cNvPicPr>
            <a:picLocks noChangeAspect="true"/>
          </p:cNvPicPr>
          <p:nvPr/>
        </p:nvPicPr>
        <p:blipFill>
          <a:blip r:embed="rId2"/>
          <a:srcRect l="0" t="0" r="0" b="0"/>
          <a:stretch>
            <a:fillRect/>
          </a:stretch>
        </p:blipFill>
        <p:spPr>
          <a:xfrm flipH="false" flipV="false" rot="0">
            <a:off x="10523689" y="4598210"/>
            <a:ext cx="7104983" cy="4304706"/>
          </a:xfrm>
          <a:prstGeom prst="rect">
            <a:avLst/>
          </a:prstGeom>
        </p:spPr>
      </p:pic>
      <p:sp>
        <p:nvSpPr>
          <p:cNvPr name="TextBox 13" id="13"/>
          <p:cNvSpPr txBox="true"/>
          <p:nvPr/>
        </p:nvSpPr>
        <p:spPr>
          <a:xfrm rot="0">
            <a:off x="1358129" y="2258235"/>
            <a:ext cx="14779861" cy="1835150"/>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2B4A9D"/>
                </a:solidFill>
                <a:latin typeface="Canva Sans 1"/>
              </a:rPr>
              <a:t>Web portals get vast amount of  feedbacks from customers.</a:t>
            </a:r>
          </a:p>
          <a:p>
            <a:pPr marL="755651" indent="-377825" lvl="1">
              <a:lnSpc>
                <a:spcPts val="4900"/>
              </a:lnSpc>
              <a:buFont typeface="Arial"/>
              <a:buChar char="•"/>
            </a:pPr>
            <a:r>
              <a:rPr lang="en-US" sz="3500">
                <a:solidFill>
                  <a:srgbClr val="2B4A9D"/>
                </a:solidFill>
                <a:latin typeface="Canva Sans 1"/>
              </a:rPr>
              <a:t>This can be utilized for feedback management system</a:t>
            </a:r>
          </a:p>
          <a:p>
            <a:pPr>
              <a:lnSpc>
                <a:spcPts val="4900"/>
              </a:lnSpc>
            </a:pPr>
          </a:p>
        </p:txBody>
      </p:sp>
      <p:sp>
        <p:nvSpPr>
          <p:cNvPr name="TextBox 14" id="14"/>
          <p:cNvSpPr txBox="true"/>
          <p:nvPr/>
        </p:nvSpPr>
        <p:spPr>
          <a:xfrm rot="0">
            <a:off x="3244581" y="635516"/>
            <a:ext cx="11068070" cy="1111250"/>
          </a:xfrm>
          <a:prstGeom prst="rect">
            <a:avLst/>
          </a:prstGeom>
        </p:spPr>
        <p:txBody>
          <a:bodyPr anchor="t" rtlCol="false" tIns="0" lIns="0" bIns="0" rIns="0">
            <a:spAutoFit/>
          </a:bodyPr>
          <a:lstStyle/>
          <a:p>
            <a:pPr algn="ctr">
              <a:lnSpc>
                <a:spcPts val="9100"/>
              </a:lnSpc>
              <a:spcBef>
                <a:spcPct val="0"/>
              </a:spcBef>
            </a:pPr>
            <a:r>
              <a:rPr lang="en-US" sz="6500" spc="650">
                <a:solidFill>
                  <a:srgbClr val="2B4A9D"/>
                </a:solidFill>
                <a:latin typeface="Open Sans Bold Bold"/>
              </a:rPr>
              <a:t>PROBLEM STATEMENT</a:t>
            </a:r>
          </a:p>
        </p:txBody>
      </p:sp>
      <p:sp>
        <p:nvSpPr>
          <p:cNvPr name="TextBox 15" id="15"/>
          <p:cNvSpPr txBox="true"/>
          <p:nvPr/>
        </p:nvSpPr>
        <p:spPr>
          <a:xfrm rot="0">
            <a:off x="551658" y="5618844"/>
            <a:ext cx="10198829" cy="1825625"/>
          </a:xfrm>
          <a:prstGeom prst="rect">
            <a:avLst/>
          </a:prstGeom>
        </p:spPr>
        <p:txBody>
          <a:bodyPr anchor="t" rtlCol="false" tIns="0" lIns="0" bIns="0" rIns="0">
            <a:spAutoFit/>
          </a:bodyPr>
          <a:lstStyle/>
          <a:p>
            <a:pPr marL="755649" indent="-377824" lvl="1">
              <a:lnSpc>
                <a:spcPts val="4899"/>
              </a:lnSpc>
              <a:buFont typeface="Arial"/>
              <a:buChar char="•"/>
            </a:pPr>
            <a:r>
              <a:rPr lang="en-US" sz="3499">
                <a:solidFill>
                  <a:srgbClr val="2B4A9D"/>
                </a:solidFill>
                <a:latin typeface="Canva Sans 1"/>
              </a:rPr>
              <a:t>The company get complete idea on feedbacks provided by the customers and take care on particular fields.</a:t>
            </a:r>
          </a:p>
        </p:txBody>
      </p:sp>
      <p:sp>
        <p:nvSpPr>
          <p:cNvPr name="TextBox 16" id="16"/>
          <p:cNvSpPr txBox="true"/>
          <p:nvPr/>
        </p:nvSpPr>
        <p:spPr>
          <a:xfrm rot="0">
            <a:off x="778456" y="4026710"/>
            <a:ext cx="9745233" cy="1253008"/>
          </a:xfrm>
          <a:prstGeom prst="rect">
            <a:avLst/>
          </a:prstGeom>
        </p:spPr>
        <p:txBody>
          <a:bodyPr anchor="t" rtlCol="false" tIns="0" lIns="0" bIns="0" rIns="0">
            <a:spAutoFit/>
          </a:bodyPr>
          <a:lstStyle/>
          <a:p>
            <a:pPr marL="786407" indent="-393203" lvl="1">
              <a:lnSpc>
                <a:spcPts val="5099"/>
              </a:lnSpc>
              <a:buFont typeface="Arial"/>
              <a:buChar char="•"/>
            </a:pPr>
            <a:r>
              <a:rPr lang="en-US" sz="3642">
                <a:solidFill>
                  <a:srgbClr val="2B4A9D"/>
                </a:solidFill>
                <a:latin typeface="Canva Sans 2"/>
              </a:rPr>
              <a:t>we classify individual comments or reviews and determine overall rating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769458"/>
            <a:chOff x="0" y="0"/>
            <a:chExt cx="6671512" cy="645503"/>
          </a:xfrm>
        </p:grpSpPr>
        <p:sp>
          <p:nvSpPr>
            <p:cNvPr name="Freeform 3" id="3"/>
            <p:cNvSpPr/>
            <p:nvPr/>
          </p:nvSpPr>
          <p:spPr>
            <a:xfrm flipH="false" flipV="false">
              <a:off x="0" y="0"/>
              <a:ext cx="6671512" cy="645503"/>
            </a:xfrm>
            <a:custGeom>
              <a:avLst/>
              <a:gdLst/>
              <a:ahLst/>
              <a:cxnLst/>
              <a:rect r="r" b="b" t="t" l="l"/>
              <a:pathLst>
                <a:path h="645503" w="6671512">
                  <a:moveTo>
                    <a:pt x="0" y="0"/>
                  </a:moveTo>
                  <a:lnTo>
                    <a:pt x="6671512" y="0"/>
                  </a:lnTo>
                  <a:lnTo>
                    <a:pt x="6671512" y="645503"/>
                  </a:lnTo>
                  <a:lnTo>
                    <a:pt x="0" y="645503"/>
                  </a:lnTo>
                  <a:close/>
                </a:path>
              </a:pathLst>
            </a:custGeom>
            <a:solidFill>
              <a:srgbClr val="2B4A9D"/>
            </a:solidFill>
          </p:spPr>
        </p:sp>
      </p:grpSp>
      <p:pic>
        <p:nvPicPr>
          <p:cNvPr name="Picture 4" id="4"/>
          <p:cNvPicPr>
            <a:picLocks noChangeAspect="true"/>
          </p:cNvPicPr>
          <p:nvPr/>
        </p:nvPicPr>
        <p:blipFill>
          <a:blip r:embed="rId2"/>
          <a:srcRect l="0" t="38558" r="0" b="25626"/>
          <a:stretch>
            <a:fillRect/>
          </a:stretch>
        </p:blipFill>
        <p:spPr>
          <a:xfrm flipH="false" flipV="false" rot="0">
            <a:off x="12202276" y="3987224"/>
            <a:ext cx="6085724" cy="3874831"/>
          </a:xfrm>
          <a:prstGeom prst="rect">
            <a:avLst/>
          </a:prstGeom>
        </p:spPr>
      </p:pic>
      <p:sp>
        <p:nvSpPr>
          <p:cNvPr name="TextBox 5" id="5"/>
          <p:cNvSpPr txBox="true"/>
          <p:nvPr/>
        </p:nvSpPr>
        <p:spPr>
          <a:xfrm rot="0">
            <a:off x="155553" y="37004"/>
            <a:ext cx="15608647"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Canva Sans 1 Bold"/>
              </a:rPr>
              <a:t>SOFTWARE REQUIREMENTS</a:t>
            </a:r>
          </a:p>
        </p:txBody>
      </p:sp>
      <p:sp>
        <p:nvSpPr>
          <p:cNvPr name="TextBox 6" id="6"/>
          <p:cNvSpPr txBox="true"/>
          <p:nvPr/>
        </p:nvSpPr>
        <p:spPr>
          <a:xfrm rot="0">
            <a:off x="9139238" y="4295775"/>
            <a:ext cx="9525" cy="1533525"/>
          </a:xfrm>
          <a:prstGeom prst="rect">
            <a:avLst/>
          </a:prstGeom>
        </p:spPr>
        <p:txBody>
          <a:bodyPr anchor="t" rtlCol="false" tIns="0" lIns="0" bIns="0" rIns="0">
            <a:spAutoFit/>
          </a:bodyPr>
          <a:lstStyle/>
          <a:p>
            <a:pPr algn="ctr">
              <a:lnSpc>
                <a:spcPts val="12599"/>
              </a:lnSpc>
            </a:pPr>
          </a:p>
        </p:txBody>
      </p:sp>
      <p:sp>
        <p:nvSpPr>
          <p:cNvPr name="TextBox 7" id="7"/>
          <p:cNvSpPr txBox="true"/>
          <p:nvPr/>
        </p:nvSpPr>
        <p:spPr>
          <a:xfrm rot="0">
            <a:off x="426915" y="5734050"/>
            <a:ext cx="16487146" cy="3658870"/>
          </a:xfrm>
          <a:prstGeom prst="rect">
            <a:avLst/>
          </a:prstGeom>
        </p:spPr>
        <p:txBody>
          <a:bodyPr anchor="t" rtlCol="false" tIns="0" lIns="0" bIns="0" rIns="0">
            <a:spAutoFit/>
          </a:bodyPr>
          <a:lstStyle/>
          <a:p>
            <a:pPr marL="1122679" indent="-561340" lvl="1">
              <a:lnSpc>
                <a:spcPts val="7279"/>
              </a:lnSpc>
              <a:buFont typeface="Arial"/>
              <a:buChar char="•"/>
            </a:pPr>
            <a:r>
              <a:rPr lang="en-US" sz="5199">
                <a:solidFill>
                  <a:srgbClr val="2B4A9D"/>
                </a:solidFill>
                <a:latin typeface="Canva Sans 1"/>
              </a:rPr>
              <a:t>Python IDE 3.11.0</a:t>
            </a:r>
          </a:p>
          <a:p>
            <a:pPr marL="1122679" indent="-561340" lvl="1">
              <a:lnSpc>
                <a:spcPts val="7279"/>
              </a:lnSpc>
              <a:buFont typeface="Arial"/>
              <a:buChar char="•"/>
            </a:pPr>
            <a:r>
              <a:rPr lang="en-US" sz="5199">
                <a:solidFill>
                  <a:srgbClr val="2B4A9D"/>
                </a:solidFill>
                <a:latin typeface="Canva Sans 1"/>
              </a:rPr>
              <a:t>jupyter notebook</a:t>
            </a:r>
          </a:p>
          <a:p>
            <a:pPr marL="1122679" indent="-561340" lvl="1">
              <a:lnSpc>
                <a:spcPts val="7279"/>
              </a:lnSpc>
              <a:buFont typeface="Arial"/>
              <a:buChar char="•"/>
            </a:pPr>
            <a:r>
              <a:rPr lang="en-US" sz="5199">
                <a:solidFill>
                  <a:srgbClr val="2B4A9D"/>
                </a:solidFill>
                <a:latin typeface="Canva Sans 1"/>
              </a:rPr>
              <a:t>dataset: Sentimental Analysis of product reviews (Kaggle)</a:t>
            </a:r>
          </a:p>
        </p:txBody>
      </p:sp>
      <p:sp>
        <p:nvSpPr>
          <p:cNvPr name="TextBox 8" id="8"/>
          <p:cNvSpPr txBox="true"/>
          <p:nvPr/>
        </p:nvSpPr>
        <p:spPr>
          <a:xfrm rot="0">
            <a:off x="1176551" y="2284817"/>
            <a:ext cx="15944422" cy="2734945"/>
          </a:xfrm>
          <a:prstGeom prst="rect">
            <a:avLst/>
          </a:prstGeom>
        </p:spPr>
        <p:txBody>
          <a:bodyPr anchor="t" rtlCol="false" tIns="0" lIns="0" bIns="0" rIns="0">
            <a:spAutoFit/>
          </a:bodyPr>
          <a:lstStyle/>
          <a:p>
            <a:pPr>
              <a:lnSpc>
                <a:spcPts val="7279"/>
              </a:lnSpc>
            </a:pPr>
            <a:r>
              <a:rPr lang="en-US" sz="5199">
                <a:solidFill>
                  <a:srgbClr val="2B4A9D"/>
                </a:solidFill>
                <a:latin typeface="Canva Sans 1"/>
              </a:rPr>
              <a:t>The Functional requirements and implementation constrains gives the general overview of the project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769458"/>
            <a:chOff x="0" y="0"/>
            <a:chExt cx="6671512" cy="645503"/>
          </a:xfrm>
        </p:grpSpPr>
        <p:sp>
          <p:nvSpPr>
            <p:cNvPr name="Freeform 3" id="3"/>
            <p:cNvSpPr/>
            <p:nvPr/>
          </p:nvSpPr>
          <p:spPr>
            <a:xfrm flipH="false" flipV="false">
              <a:off x="0" y="0"/>
              <a:ext cx="6671512" cy="645503"/>
            </a:xfrm>
            <a:custGeom>
              <a:avLst/>
              <a:gdLst/>
              <a:ahLst/>
              <a:cxnLst/>
              <a:rect r="r" b="b" t="t" l="l"/>
              <a:pathLst>
                <a:path h="645503" w="6671512">
                  <a:moveTo>
                    <a:pt x="0" y="0"/>
                  </a:moveTo>
                  <a:lnTo>
                    <a:pt x="6671512" y="0"/>
                  </a:lnTo>
                  <a:lnTo>
                    <a:pt x="6671512" y="645503"/>
                  </a:lnTo>
                  <a:lnTo>
                    <a:pt x="0" y="645503"/>
                  </a:lnTo>
                  <a:close/>
                </a:path>
              </a:pathLst>
            </a:custGeom>
            <a:solidFill>
              <a:srgbClr val="2B4A9D"/>
            </a:solidFill>
          </p:spPr>
        </p:sp>
      </p:grpSp>
      <p:pic>
        <p:nvPicPr>
          <p:cNvPr name="Picture 4" id="4"/>
          <p:cNvPicPr>
            <a:picLocks noChangeAspect="true"/>
          </p:cNvPicPr>
          <p:nvPr/>
        </p:nvPicPr>
        <p:blipFill>
          <a:blip r:embed="rId2"/>
          <a:srcRect l="0" t="0" r="0" b="0"/>
          <a:stretch>
            <a:fillRect/>
          </a:stretch>
        </p:blipFill>
        <p:spPr>
          <a:xfrm flipH="false" flipV="false" rot="0">
            <a:off x="11925866" y="3456479"/>
            <a:ext cx="5926961" cy="3951307"/>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1925866" y="5829300"/>
            <a:ext cx="3048578" cy="2212397"/>
          </a:xfrm>
          <a:prstGeom prst="rect">
            <a:avLst/>
          </a:prstGeom>
        </p:spPr>
      </p:pic>
      <p:pic>
        <p:nvPicPr>
          <p:cNvPr name="Picture 6" id="6"/>
          <p:cNvPicPr>
            <a:picLocks noChangeAspect="true"/>
          </p:cNvPicPr>
          <p:nvPr/>
        </p:nvPicPr>
        <p:blipFill>
          <a:blip r:embed="rId4"/>
          <a:srcRect l="3138" t="977" r="0" b="0"/>
          <a:stretch>
            <a:fillRect/>
          </a:stretch>
        </p:blipFill>
        <p:spPr>
          <a:xfrm flipH="false" flipV="false" rot="0">
            <a:off x="14679417" y="5829300"/>
            <a:ext cx="2579883" cy="2572962"/>
          </a:xfrm>
          <a:prstGeom prst="rect">
            <a:avLst/>
          </a:prstGeom>
        </p:spPr>
      </p:pic>
      <p:sp>
        <p:nvSpPr>
          <p:cNvPr name="TextBox 7" id="7"/>
          <p:cNvSpPr txBox="true"/>
          <p:nvPr/>
        </p:nvSpPr>
        <p:spPr>
          <a:xfrm rot="0">
            <a:off x="0" y="37004"/>
            <a:ext cx="16807846"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Canva Sans 1 Bold"/>
              </a:rPr>
              <a:t>HARDWARE REQUIREMENTS</a:t>
            </a:r>
          </a:p>
        </p:txBody>
      </p:sp>
      <p:sp>
        <p:nvSpPr>
          <p:cNvPr name="TextBox 8" id="8"/>
          <p:cNvSpPr txBox="true"/>
          <p:nvPr/>
        </p:nvSpPr>
        <p:spPr>
          <a:xfrm rot="0">
            <a:off x="9139238" y="4295775"/>
            <a:ext cx="9525" cy="1533525"/>
          </a:xfrm>
          <a:prstGeom prst="rect">
            <a:avLst/>
          </a:prstGeom>
        </p:spPr>
        <p:txBody>
          <a:bodyPr anchor="t" rtlCol="false" tIns="0" lIns="0" bIns="0" rIns="0">
            <a:spAutoFit/>
          </a:bodyPr>
          <a:lstStyle/>
          <a:p>
            <a:pPr algn="ctr">
              <a:lnSpc>
                <a:spcPts val="12599"/>
              </a:lnSpc>
            </a:pPr>
          </a:p>
        </p:txBody>
      </p:sp>
      <p:sp>
        <p:nvSpPr>
          <p:cNvPr name="TextBox 9" id="9"/>
          <p:cNvSpPr txBox="true"/>
          <p:nvPr/>
        </p:nvSpPr>
        <p:spPr>
          <a:xfrm rot="0">
            <a:off x="320700" y="5038725"/>
            <a:ext cx="16487146" cy="4499610"/>
          </a:xfrm>
          <a:prstGeom prst="rect">
            <a:avLst/>
          </a:prstGeom>
        </p:spPr>
        <p:txBody>
          <a:bodyPr anchor="t" rtlCol="false" tIns="0" lIns="0" bIns="0" rIns="0">
            <a:spAutoFit/>
          </a:bodyPr>
          <a:lstStyle/>
          <a:p>
            <a:pPr marL="1101090" indent="-550545" lvl="1">
              <a:lnSpc>
                <a:spcPts val="7139"/>
              </a:lnSpc>
              <a:buFont typeface="Arial"/>
              <a:buChar char="•"/>
            </a:pPr>
            <a:r>
              <a:rPr lang="en-US" sz="5100">
                <a:solidFill>
                  <a:srgbClr val="2B4A9D"/>
                </a:solidFill>
                <a:latin typeface="Canva Sans 1"/>
              </a:rPr>
              <a:t>Operating systems: Windows</a:t>
            </a:r>
          </a:p>
          <a:p>
            <a:pPr marL="1101090" indent="-550545" lvl="1">
              <a:lnSpc>
                <a:spcPts val="7139"/>
              </a:lnSpc>
              <a:buFont typeface="Arial"/>
              <a:buChar char="•"/>
            </a:pPr>
            <a:r>
              <a:rPr lang="en-US" sz="5100">
                <a:solidFill>
                  <a:srgbClr val="2B4A9D"/>
                </a:solidFill>
                <a:latin typeface="Canva Sans 1"/>
              </a:rPr>
              <a:t>Processor: minimum Intel i3</a:t>
            </a:r>
          </a:p>
          <a:p>
            <a:pPr marL="1101090" indent="-550545" lvl="1">
              <a:lnSpc>
                <a:spcPts val="7139"/>
              </a:lnSpc>
              <a:buFont typeface="Arial"/>
              <a:buChar char="•"/>
            </a:pPr>
            <a:r>
              <a:rPr lang="en-US" sz="5100">
                <a:solidFill>
                  <a:srgbClr val="2B4A9D"/>
                </a:solidFill>
                <a:latin typeface="Canva Sans 1"/>
              </a:rPr>
              <a:t>RAM: minimum 4gb</a:t>
            </a:r>
          </a:p>
          <a:p>
            <a:pPr marL="1101090" indent="-550545" lvl="1">
              <a:lnSpc>
                <a:spcPts val="7139"/>
              </a:lnSpc>
              <a:buFont typeface="Arial"/>
              <a:buChar char="•"/>
            </a:pPr>
            <a:r>
              <a:rPr lang="en-US" sz="5100">
                <a:solidFill>
                  <a:srgbClr val="2B4A9D"/>
                </a:solidFill>
                <a:latin typeface="Canva Sans 1"/>
              </a:rPr>
              <a:t>Hard disk: minimum 250gb</a:t>
            </a:r>
          </a:p>
          <a:p>
            <a:pPr>
              <a:lnSpc>
                <a:spcPts val="7139"/>
              </a:lnSpc>
            </a:pPr>
          </a:p>
        </p:txBody>
      </p:sp>
      <p:sp>
        <p:nvSpPr>
          <p:cNvPr name="TextBox 10" id="10"/>
          <p:cNvSpPr txBox="true"/>
          <p:nvPr/>
        </p:nvSpPr>
        <p:spPr>
          <a:xfrm rot="0">
            <a:off x="1028700" y="2708275"/>
            <a:ext cx="15152994" cy="1749425"/>
          </a:xfrm>
          <a:prstGeom prst="rect">
            <a:avLst/>
          </a:prstGeom>
        </p:spPr>
        <p:txBody>
          <a:bodyPr anchor="t" rtlCol="false" tIns="0" lIns="0" bIns="0" rIns="0">
            <a:spAutoFit/>
          </a:bodyPr>
          <a:lstStyle/>
          <a:p>
            <a:pPr>
              <a:lnSpc>
                <a:spcPts val="7000"/>
              </a:lnSpc>
            </a:pPr>
            <a:r>
              <a:rPr lang="en-US" sz="5000">
                <a:solidFill>
                  <a:srgbClr val="2B4A9D"/>
                </a:solidFill>
                <a:latin typeface="Canva Sans 1"/>
              </a:rPr>
              <a:t>Applications that need to store large arrays/objects in memory will require more 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B4A9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4114800" cy="41148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0"/>
            <a:ext cx="5029200" cy="251460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400000">
            <a:off x="-1425705" y="4792970"/>
            <a:ext cx="6096832" cy="3048416"/>
          </a:xfrm>
          <a:prstGeom prst="rect">
            <a:avLst/>
          </a:prstGeom>
        </p:spPr>
      </p:pic>
      <p:grpSp>
        <p:nvGrpSpPr>
          <p:cNvPr name="Group 5" id="5"/>
          <p:cNvGrpSpPr/>
          <p:nvPr/>
        </p:nvGrpSpPr>
        <p:grpSpPr>
          <a:xfrm rot="0">
            <a:off x="6513659" y="2370274"/>
            <a:ext cx="10282864" cy="7440139"/>
            <a:chOff x="0" y="0"/>
            <a:chExt cx="2708244" cy="1959543"/>
          </a:xfrm>
        </p:grpSpPr>
        <p:sp>
          <p:nvSpPr>
            <p:cNvPr name="Freeform 6" id="6"/>
            <p:cNvSpPr/>
            <p:nvPr/>
          </p:nvSpPr>
          <p:spPr>
            <a:xfrm flipH="false" flipV="false">
              <a:off x="0" y="0"/>
              <a:ext cx="2708244" cy="1959543"/>
            </a:xfrm>
            <a:custGeom>
              <a:avLst/>
              <a:gdLst/>
              <a:ahLst/>
              <a:cxnLst/>
              <a:rect r="r" b="b" t="t" l="l"/>
              <a:pathLst>
                <a:path h="1959543" w="2708244">
                  <a:moveTo>
                    <a:pt x="0" y="0"/>
                  </a:moveTo>
                  <a:lnTo>
                    <a:pt x="2708244" y="0"/>
                  </a:lnTo>
                  <a:lnTo>
                    <a:pt x="2708244" y="1959543"/>
                  </a:lnTo>
                  <a:lnTo>
                    <a:pt x="0" y="1959543"/>
                  </a:lnTo>
                  <a:close/>
                </a:path>
              </a:pathLst>
            </a:custGeom>
            <a:solidFill>
              <a:srgbClr val="FFFF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3079"/>
                </a:lnSpc>
              </a:pPr>
            </a:p>
          </p:txBody>
        </p:sp>
      </p:grpSp>
      <p:sp>
        <p:nvSpPr>
          <p:cNvPr name="TextBox 8" id="8"/>
          <p:cNvSpPr txBox="true"/>
          <p:nvPr/>
        </p:nvSpPr>
        <p:spPr>
          <a:xfrm rot="0">
            <a:off x="6982385" y="2719155"/>
            <a:ext cx="9003506" cy="6529736"/>
          </a:xfrm>
          <a:prstGeom prst="rect">
            <a:avLst/>
          </a:prstGeom>
        </p:spPr>
        <p:txBody>
          <a:bodyPr anchor="t" rtlCol="false" tIns="0" lIns="0" bIns="0" rIns="0">
            <a:spAutoFit/>
          </a:bodyPr>
          <a:lstStyle/>
          <a:p>
            <a:pPr marL="1332916" indent="-666458" lvl="1">
              <a:lnSpc>
                <a:spcPts val="8643"/>
              </a:lnSpc>
              <a:buFont typeface="Arial"/>
              <a:buChar char="•"/>
            </a:pPr>
            <a:r>
              <a:rPr lang="en-US" sz="6173">
                <a:solidFill>
                  <a:srgbClr val="000000"/>
                </a:solidFill>
                <a:latin typeface="Canva Sans 1"/>
              </a:rPr>
              <a:t>Data collection</a:t>
            </a:r>
          </a:p>
          <a:p>
            <a:pPr marL="1332916" indent="-666458" lvl="1">
              <a:lnSpc>
                <a:spcPts val="8643"/>
              </a:lnSpc>
              <a:buFont typeface="Arial"/>
              <a:buChar char="•"/>
            </a:pPr>
            <a:r>
              <a:rPr lang="en-US" sz="6173">
                <a:solidFill>
                  <a:srgbClr val="000000"/>
                </a:solidFill>
                <a:latin typeface="Canva Sans 1"/>
              </a:rPr>
              <a:t>D</a:t>
            </a:r>
            <a:r>
              <a:rPr lang="en-US" sz="6173">
                <a:solidFill>
                  <a:srgbClr val="000000"/>
                </a:solidFill>
                <a:latin typeface="Canva Sans 1"/>
              </a:rPr>
              <a:t>ata preprocessing</a:t>
            </a:r>
          </a:p>
          <a:p>
            <a:pPr marL="1332916" indent="-666458" lvl="1">
              <a:lnSpc>
                <a:spcPts val="8643"/>
              </a:lnSpc>
              <a:buFont typeface="Arial"/>
              <a:buChar char="•"/>
            </a:pPr>
            <a:r>
              <a:rPr lang="en-US" sz="6173">
                <a:solidFill>
                  <a:srgbClr val="000000"/>
                </a:solidFill>
                <a:latin typeface="Canva Sans 1"/>
              </a:rPr>
              <a:t>D</a:t>
            </a:r>
            <a:r>
              <a:rPr lang="en-US" sz="6173">
                <a:solidFill>
                  <a:srgbClr val="000000"/>
                </a:solidFill>
                <a:latin typeface="Canva Sans 1"/>
              </a:rPr>
              <a:t>ata resampling</a:t>
            </a:r>
          </a:p>
          <a:p>
            <a:pPr marL="1332916" indent="-666458" lvl="1">
              <a:lnSpc>
                <a:spcPts val="8643"/>
              </a:lnSpc>
              <a:buFont typeface="Arial"/>
              <a:buChar char="•"/>
            </a:pPr>
            <a:r>
              <a:rPr lang="en-US" sz="6173">
                <a:solidFill>
                  <a:srgbClr val="000000"/>
                </a:solidFill>
                <a:latin typeface="Canva Sans 1"/>
              </a:rPr>
              <a:t>W</a:t>
            </a:r>
            <a:r>
              <a:rPr lang="en-US" sz="6173">
                <a:solidFill>
                  <a:srgbClr val="000000"/>
                </a:solidFill>
                <a:latin typeface="Canva Sans 1"/>
              </a:rPr>
              <a:t>ord vectorization</a:t>
            </a:r>
          </a:p>
          <a:p>
            <a:pPr marL="1332916" indent="-666458" lvl="1">
              <a:lnSpc>
                <a:spcPts val="8643"/>
              </a:lnSpc>
              <a:buFont typeface="Arial"/>
              <a:buChar char="•"/>
            </a:pPr>
            <a:r>
              <a:rPr lang="en-US" sz="6173">
                <a:solidFill>
                  <a:srgbClr val="000000"/>
                </a:solidFill>
                <a:latin typeface="Canva Sans 1"/>
              </a:rPr>
              <a:t>C</a:t>
            </a:r>
            <a:r>
              <a:rPr lang="en-US" sz="6173">
                <a:solidFill>
                  <a:srgbClr val="000000"/>
                </a:solidFill>
                <a:latin typeface="Canva Sans 1"/>
              </a:rPr>
              <a:t>lassification model</a:t>
            </a:r>
          </a:p>
          <a:p>
            <a:pPr algn="ctr">
              <a:lnSpc>
                <a:spcPts val="8643"/>
              </a:lnSpc>
            </a:pPr>
          </a:p>
        </p:txBody>
      </p:sp>
      <p:sp>
        <p:nvSpPr>
          <p:cNvPr name="TextBox 9" id="9"/>
          <p:cNvSpPr txBox="true"/>
          <p:nvPr/>
        </p:nvSpPr>
        <p:spPr>
          <a:xfrm rot="0">
            <a:off x="6804535" y="480287"/>
            <a:ext cx="9245352" cy="1394702"/>
          </a:xfrm>
          <a:prstGeom prst="rect">
            <a:avLst/>
          </a:prstGeom>
        </p:spPr>
        <p:txBody>
          <a:bodyPr anchor="t" rtlCol="false" tIns="0" lIns="0" bIns="0" rIns="0">
            <a:spAutoFit/>
          </a:bodyPr>
          <a:lstStyle/>
          <a:p>
            <a:pPr algn="ctr">
              <a:lnSpc>
                <a:spcPts val="11326"/>
              </a:lnSpc>
              <a:spcBef>
                <a:spcPct val="0"/>
              </a:spcBef>
            </a:pPr>
            <a:r>
              <a:rPr lang="en-US" sz="8090" spc="752">
                <a:solidFill>
                  <a:srgbClr val="FFFFFF"/>
                </a:solidFill>
                <a:latin typeface="Canva Sans 1 Bold"/>
              </a:rPr>
              <a:t>METHODOLOGY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DAFREcUJ43s</dc:identifier>
  <dcterms:modified xsi:type="dcterms:W3CDTF">2011-08-01T06:04:30Z</dcterms:modified>
  <cp:revision>1</cp:revision>
  <dc:title>SENTIMENT ANALYSIS</dc:title>
</cp:coreProperties>
</file>